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12"/>
  </p:notesMasterIdLst>
  <p:handoutMasterIdLst>
    <p:handoutMasterId r:id="rId13"/>
  </p:handoutMasterIdLst>
  <p:sldIdLst>
    <p:sldId id="323" r:id="rId5"/>
    <p:sldId id="310" r:id="rId6"/>
    <p:sldId id="319" r:id="rId7"/>
    <p:sldId id="320" r:id="rId8"/>
    <p:sldId id="327" r:id="rId9"/>
    <p:sldId id="329" r:id="rId10"/>
    <p:sldId id="290" r:id="rId1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39" autoAdjust="0"/>
  </p:normalViewPr>
  <p:slideViewPr>
    <p:cSldViewPr snapToGrid="0">
      <p:cViewPr>
        <p:scale>
          <a:sx n="87" d="100"/>
          <a:sy n="87" d="100"/>
        </p:scale>
        <p:origin x="-437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6641" tIns="48321" rIns="96641" bIns="4832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6641" tIns="48321" rIns="96641" bIns="48321" rtlCol="0"/>
          <a:lstStyle>
            <a:lvl1pPr algn="r">
              <a:defRPr sz="1300"/>
            </a:lvl1pPr>
          </a:lstStyle>
          <a:p>
            <a:fld id="{6748E1AF-6343-46AA-8AEF-4C12F4118850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3507"/>
          </a:xfrm>
          <a:prstGeom prst="rect">
            <a:avLst/>
          </a:prstGeom>
        </p:spPr>
        <p:txBody>
          <a:bodyPr vert="horz" lIns="96641" tIns="48321" rIns="96641" bIns="4832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6641" tIns="48321" rIns="96641" bIns="48321" rtlCol="0" anchor="b"/>
          <a:lstStyle>
            <a:lvl1pPr algn="r">
              <a:defRPr sz="1300"/>
            </a:lvl1pPr>
          </a:lstStyle>
          <a:p>
            <a:fld id="{952858E0-3D38-47B7-97D4-4FE08D90D3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6641" tIns="48321" rIns="96641" bIns="48321" rtlCol="0"/>
          <a:lstStyle>
            <a:lvl1pPr algn="l">
              <a:defRPr sz="13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6641" tIns="48321" rIns="96641" bIns="48321" rtlCol="0"/>
          <a:lstStyle>
            <a:lvl1pPr algn="r">
              <a:defRPr sz="1300"/>
            </a:lvl1pPr>
          </a:lstStyle>
          <a:p>
            <a:fld id="{DA9D2517-63AA-420A-887D-BE60360A8F4D}" type="datetimeFigureOut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1" tIns="48321" rIns="96641" bIns="48321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6641" tIns="48321" rIns="96641" bIns="4832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3507"/>
          </a:xfrm>
          <a:prstGeom prst="rect">
            <a:avLst/>
          </a:prstGeom>
        </p:spPr>
        <p:txBody>
          <a:bodyPr vert="horz" lIns="96641" tIns="48321" rIns="96641" bIns="48321" rtlCol="0" anchor="b"/>
          <a:lstStyle>
            <a:lvl1pPr algn="l">
              <a:defRPr sz="13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3507"/>
          </a:xfrm>
          <a:prstGeom prst="rect">
            <a:avLst/>
          </a:prstGeom>
        </p:spPr>
        <p:txBody>
          <a:bodyPr vert="horz" lIns="96641" tIns="48321" rIns="96641" bIns="48321" rtlCol="0" anchor="b"/>
          <a:lstStyle>
            <a:lvl1pPr algn="r">
              <a:defRPr sz="1300"/>
            </a:lvl1pPr>
          </a:lstStyle>
          <a:p>
            <a:fld id="{284ECAD9-32EE-4091-BDA5-6BD15ACC5E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37B85C-DBF3-6620-C38B-A07780BFC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CFAF70A-3ED8-799C-6220-F955A535E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CD0B93D-575E-5C89-21B9-3ECDF9EC6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FB5785-C214-EAB8-C217-B04547A63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943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5EDE31-A285-D754-0A78-9F78B3B2F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064C557-A79B-312C-DBA6-129FBBC3E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D81BA83-B24D-D28F-8643-7F0A8446F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A677C6E-6B97-911A-2AC1-99CD72B35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1996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23A186E-698A-B824-1E85-2FC8120D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52CE0496-84B7-1B43-2472-C9C87143A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0EA18C4-87C0-D3D1-EA27-7E7065E95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F1557AD-762B-CF02-E25E-F70A81D51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835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59366F-CD25-945F-E836-5C80D9F2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FD3DEFD-839F-E6FC-5B4C-21A466E84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D3673D1-6DC8-6456-7388-7A96CB19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D871F68-C389-F37F-50BB-B17AF3ABE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3595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9000D3C-CEF9-EC6D-FACC-DF39B94A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B92287C-7971-531A-B0AB-21F613C6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E9ADD47-3E31-9004-5B36-DC688D3DD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25F1334-6250-3ADB-91D6-05AB43609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CAD9-32EE-4091-BDA5-6BD15ACC5E58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0124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xmlns="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FB0D-6DB6-450D-981E-DB5B064ABC8F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xmlns="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B9C849-F1D8-4230-9F2F-9250D675BB2A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xmlns="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xmlns="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xmlns="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7022-84E8-42F0-8AEA-ADED76AFD446}" type="datetime1">
              <a:rPr lang="en-US" smtClean="0"/>
              <a:t>9/29/2025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xmlns="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4C0741-442A-4788-81DA-4F081D559C5A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xmlns="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70BDB9F-6784-464D-8ED7-29E60E2B21A9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xmlns="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A3ABBD-A00D-4624-9D57-736F5DDBFABC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arallélogramme 14">
            <a:extLst>
              <a:ext uri="{FF2B5EF4-FFF2-40B4-BE49-F238E27FC236}">
                <a16:creationId xmlns:a16="http://schemas.microsoft.com/office/drawing/2014/main" xmlns="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6BF20AA-C418-460A-B9CF-8F3DD94C436D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xmlns="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3F5CE0-F8B8-4EAA-822E-6451047E7D5F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14">
            <a:extLst>
              <a:ext uri="{FF2B5EF4-FFF2-40B4-BE49-F238E27FC236}">
                <a16:creationId xmlns:a16="http://schemas.microsoft.com/office/drawing/2014/main" xmlns="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xmlns="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1F8AE65-7CE3-49A8-B2CC-A5A64E5730FA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46700-360D-4474-9946-7580E8968658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667F3-A942-43B7-9681-6435F4941075}" type="datetime1">
              <a:rPr lang="en-US" smtClean="0"/>
              <a:t>9/29/2025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4">
            <a:extLst>
              <a:ext uri="{FF2B5EF4-FFF2-40B4-BE49-F238E27FC236}">
                <a16:creationId xmlns:a16="http://schemas.microsoft.com/office/drawing/2014/main" xmlns="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8650-8C82-4FB0-9266-0148B376A8CE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76BB9-001A-4B59-8C51-603E71AE3226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DE01-3159-42E8-9946-B3F7564EBC72}" type="datetime1">
              <a:rPr lang="en-US" smtClean="0"/>
              <a:t>9/29/2025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élogramme 14">
            <a:extLst>
              <a:ext uri="{FF2B5EF4-FFF2-40B4-BE49-F238E27FC236}">
                <a16:creationId xmlns:a16="http://schemas.microsoft.com/office/drawing/2014/main" xmlns="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A1FC6A6-F894-471F-8AA4-AE4112290279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3D98FD-B63D-46E0-B974-EC5BBAC02E27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4ECCD-A9BB-4C40-8999-9FDE0B2AF02D}" type="datetime1">
              <a:rPr lang="en-US" smtClean="0"/>
              <a:t>9/29/2025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1315-80A2-4A6F-99BC-2337EDBA509A}" type="datetime1">
              <a:rPr lang="en-US" smtClean="0"/>
              <a:t>9/29/2025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3FCEE-D38D-4315-8661-B8B16CE6B114}" type="datetime1">
              <a:rPr lang="en-US" smtClean="0"/>
              <a:t>9/29/2025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élogramme 14">
            <a:extLst>
              <a:ext uri="{FF2B5EF4-FFF2-40B4-BE49-F238E27FC236}">
                <a16:creationId xmlns:a16="http://schemas.microsoft.com/office/drawing/2014/main" xmlns="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7909053-E1DD-4959-BC7A-C98D3D2614DC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élogramme 14">
            <a:extLst>
              <a:ext uri="{FF2B5EF4-FFF2-40B4-BE49-F238E27FC236}">
                <a16:creationId xmlns:a16="http://schemas.microsoft.com/office/drawing/2014/main" xmlns="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10F8E8D-DF54-49BE-BDBC-401B280C4E3C}" type="datetime1">
              <a:rPr lang="en-US" noProof="0" smtClean="0"/>
              <a:t>9/29/2025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jpeg"/><Relationship Id="rId18" Type="http://schemas.openxmlformats.org/officeDocument/2006/relationships/image" Target="../media/image16.png"/><Relationship Id="rId26" Type="http://schemas.openxmlformats.org/officeDocument/2006/relationships/hyperlink" Target="https://www.viewsonic.com/in/products/commercial-display/led-display/?utm_source=sem&amp;utm_medium=pmc&amp;utm_campaign=202500-vsinalwayson-avs-gl_pmc-sem&amp;gad_source=1&amp;gad_campaignid=20982267279&amp;gbraid=0AAAAACybw_SkdnnyPUf35KK2hRFwDlNd_&amp;gclid=CjwKCAjwiY_GBhBEEiwAFaghvl5hV-D0xsJb_iekGY9GbESxFvf0JLPIFYe_9vaTnCmm5j6sal7OHxoCyVcQAvD_BwE" TargetMode="External"/><Relationship Id="rId39" Type="http://schemas.openxmlformats.org/officeDocument/2006/relationships/hyperlink" Target="../../Solution/WebSankalp_Solutions%20Portfolio.pptx" TargetMode="External"/><Relationship Id="rId3" Type="http://schemas.openxmlformats.org/officeDocument/2006/relationships/image" Target="../media/image6.jpeg"/><Relationship Id="rId21" Type="http://schemas.openxmlformats.org/officeDocument/2006/relationships/hyperlink" Target="https://vicon-security.com/vax-access-control" TargetMode="External"/><Relationship Id="rId34" Type="http://schemas.openxmlformats.org/officeDocument/2006/relationships/hyperlink" Target="https://www.samsung.com/us/business/displays/" TargetMode="External"/><Relationship Id="rId42" Type="http://schemas.openxmlformats.org/officeDocument/2006/relationships/slide" Target="slide4.xml"/><Relationship Id="rId7" Type="http://schemas.openxmlformats.org/officeDocument/2006/relationships/image" Target="../media/image8.png"/><Relationship Id="rId12" Type="http://schemas.openxmlformats.org/officeDocument/2006/relationships/hyperlink" Target="https://www.cpplusworld.com/" TargetMode="External"/><Relationship Id="rId17" Type="http://schemas.openxmlformats.org/officeDocument/2006/relationships/hyperlink" Target="https://www.samsung.com/in/business/smart-signage/samsung-flip/?cid=in_pd_pmax_google_im-mobile-smartphones-f2h25-q7-dtc_sales_samsung-f2h25-2025_eshop-pmax_7aug2025-na_1ur-503412l-2025-eshop-bau-performancemax-cpc_pfm--22877807219------x--&amp;gad_source=1&amp;gad_campaignid=22881827926&amp;gbraid=0AAAAADm5iQWOdb18pe8rm9JJ4xAoA1Ghb&amp;gclid=CjwKCAjwiY_GBhBEEiwAFaghvgpTXMCWhenwM0EAEbvgDoaiutcLdPUjuwMGKeaAvskRqe1JkySjBBoCgOIQAvD_BwE" TargetMode="External"/><Relationship Id="rId25" Type="http://schemas.openxmlformats.org/officeDocument/2006/relationships/hyperlink" Target="https://vicon-security.com/" TargetMode="External"/><Relationship Id="rId33" Type="http://schemas.openxmlformats.org/officeDocument/2006/relationships/image" Target="../media/image25.png"/><Relationship Id="rId38" Type="http://schemas.openxmlformats.org/officeDocument/2006/relationships/hyperlink" Target="https://www.viewsonic.com/in/products/projectors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slide" Target="slide6.xml"/><Relationship Id="rId29" Type="http://schemas.openxmlformats.org/officeDocument/2006/relationships/image" Target="../media/image21.png"/><Relationship Id="rId41" Type="http://schemas.openxmlformats.org/officeDocument/2006/relationships/slide" Target="slide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posbank.com/trans_hardware/product_kiosk.php?trans=eng" TargetMode="External"/><Relationship Id="rId11" Type="http://schemas.openxmlformats.org/officeDocument/2006/relationships/image" Target="../media/image12.jpeg"/><Relationship Id="rId24" Type="http://schemas.openxmlformats.org/officeDocument/2006/relationships/hyperlink" Target="https://www.youtube.com/watch?v=wspWyKbqY7A" TargetMode="External"/><Relationship Id="rId32" Type="http://schemas.openxmlformats.org/officeDocument/2006/relationships/image" Target="../media/image24.png"/><Relationship Id="rId37" Type="http://schemas.openxmlformats.org/officeDocument/2006/relationships/hyperlink" Target="https://www.viewsonic.com/in/products/viewboard/viewboard/" TargetMode="External"/><Relationship Id="rId40" Type="http://schemas.openxmlformats.org/officeDocument/2006/relationships/image" Target="../media/image28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18.jpeg"/><Relationship Id="rId28" Type="http://schemas.openxmlformats.org/officeDocument/2006/relationships/image" Target="../media/image20.png"/><Relationship Id="rId36" Type="http://schemas.openxmlformats.org/officeDocument/2006/relationships/image" Target="../media/image27.jpeg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" Type="http://schemas.openxmlformats.org/officeDocument/2006/relationships/hyperlink" Target="https://www.posiflex.com/product-detail/jk-3200/" TargetMode="External"/><Relationship Id="rId9" Type="http://schemas.openxmlformats.org/officeDocument/2006/relationships/image" Target="../media/image10.png"/><Relationship Id="rId14" Type="http://schemas.openxmlformats.org/officeDocument/2006/relationships/hyperlink" Target="https://www.epson.co.in/highbrightness?utm_source=Google_Search&amp;utm_medium=HBR+VI_Business_Projector+Google_Search+Text+B2B&amp;utm_campaign=HBR+VI_Business_Projector+Google_Search+Text+B2B&amp;gad_source=1&amp;gad_campaignid=18592641283&amp;gbraid=0AAAAADx8QyvAZmvdwrnYz5dHYcewU2MfK&amp;gclid=CjwKCAjwiY_GBhBEEiwAFaghvg4ufRfd5YPiz7A-dujLefTon0i1JIZ2tiGU0iEcm_MJ_3OzkBWVJxoCKDoQAvD_BwE" TargetMode="External"/><Relationship Id="rId22" Type="http://schemas.openxmlformats.org/officeDocument/2006/relationships/hyperlink" Target="https://www.cpplusworld.com/products/time-attendence" TargetMode="External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openxmlformats.org/officeDocument/2006/relationships/image" Target="../media/image26.png"/><Relationship Id="rId43" Type="http://schemas.openxmlformats.org/officeDocument/2006/relationships/hyperlink" Target="https://www.posiflex.com/product/kiosk/self-service-kiosk/" TargetMode="Externa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zebra.com/ap/en/products/industrial-machine-vision-fixed-scanners.html" TargetMode="External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9" Type="http://schemas.openxmlformats.org/officeDocument/2006/relationships/image" Target="../media/image43.png"/><Relationship Id="rId21" Type="http://schemas.openxmlformats.org/officeDocument/2006/relationships/hyperlink" Target="https://automation.honeywell.com/us/en/products/productivity-solutions" TargetMode="External"/><Relationship Id="rId34" Type="http://schemas.openxmlformats.org/officeDocument/2006/relationships/image" Target="../media/image40.png"/><Relationship Id="rId42" Type="http://schemas.openxmlformats.org/officeDocument/2006/relationships/hyperlink" Target="https://www.loftware.com/" TargetMode="External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63" Type="http://schemas.openxmlformats.org/officeDocument/2006/relationships/image" Target="../media/image65.png"/><Relationship Id="rId68" Type="http://schemas.openxmlformats.org/officeDocument/2006/relationships/image" Target="../media/image70.png"/><Relationship Id="rId76" Type="http://schemas.openxmlformats.org/officeDocument/2006/relationships/hyperlink" Target="https://www.zebra.com/ap/en/industry/manufacturing.html" TargetMode="External"/><Relationship Id="rId7" Type="http://schemas.openxmlformats.org/officeDocument/2006/relationships/hyperlink" Target="https://www.zebra.com/ap/en/products/scanners.html" TargetMode="External"/><Relationship Id="rId71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9" Type="http://schemas.openxmlformats.org/officeDocument/2006/relationships/hyperlink" Target="https://en.seuic.com/" TargetMode="External"/><Relationship Id="rId11" Type="http://schemas.openxmlformats.org/officeDocument/2006/relationships/hyperlink" Target="https://www.zebra.com/ap/en/products/tablets.html" TargetMode="External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37" Type="http://schemas.openxmlformats.org/officeDocument/2006/relationships/image" Target="../media/image42.png"/><Relationship Id="rId40" Type="http://schemas.openxmlformats.org/officeDocument/2006/relationships/hyperlink" Target="https://www.3mindia.in/3M/en_IN/company-in/" TargetMode="External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66" Type="http://schemas.openxmlformats.org/officeDocument/2006/relationships/image" Target="../media/image68.png"/><Relationship Id="rId74" Type="http://schemas.openxmlformats.org/officeDocument/2006/relationships/image" Target="../media/image76.jpeg"/><Relationship Id="rId79" Type="http://schemas.openxmlformats.org/officeDocument/2006/relationships/hyperlink" Target="https://www.zebra.com/ap/en/industry/retail.html" TargetMode="External"/><Relationship Id="rId5" Type="http://schemas.openxmlformats.org/officeDocument/2006/relationships/image" Target="../media/image12.jpeg"/><Relationship Id="rId61" Type="http://schemas.openxmlformats.org/officeDocument/2006/relationships/image" Target="../media/image63.png"/><Relationship Id="rId82" Type="http://schemas.openxmlformats.org/officeDocument/2006/relationships/image" Target="../media/image79.png"/><Relationship Id="rId10" Type="http://schemas.openxmlformats.org/officeDocument/2006/relationships/hyperlink" Target="https://www.zebra.com/ap/en/products/mobile-computers/vehicle-mounted.html?page=1" TargetMode="External"/><Relationship Id="rId19" Type="http://schemas.openxmlformats.org/officeDocument/2006/relationships/hyperlink" Target="https://www.zebra.com/ap/en/products.html" TargetMode="External"/><Relationship Id="rId31" Type="http://schemas.openxmlformats.org/officeDocument/2006/relationships/hyperlink" Target="https://www.newlandaidc.com/roa/Products/" TargetMode="External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png"/><Relationship Id="rId73" Type="http://schemas.openxmlformats.org/officeDocument/2006/relationships/image" Target="../media/image75.jpeg"/><Relationship Id="rId78" Type="http://schemas.openxmlformats.org/officeDocument/2006/relationships/hyperlink" Target="https://www.zebra.com/ap/en/industry/transportation-logistics.html" TargetMode="External"/><Relationship Id="rId81" Type="http://schemas.openxmlformats.org/officeDocument/2006/relationships/hyperlink" Target="https://store.tvs-e.in/collections/printers" TargetMode="External"/><Relationship Id="rId4" Type="http://schemas.openxmlformats.org/officeDocument/2006/relationships/slide" Target="slide3.xml"/><Relationship Id="rId9" Type="http://schemas.openxmlformats.org/officeDocument/2006/relationships/hyperlink" Target="https://www.novexx.com/products/applicators/" TargetMode="External"/><Relationship Id="rId14" Type="http://schemas.openxmlformats.org/officeDocument/2006/relationships/hyperlink" Target="https://www.zebra.com/ap/en/products/rfid.html" TargetMode="External"/><Relationship Id="rId22" Type="http://schemas.openxmlformats.org/officeDocument/2006/relationships/image" Target="../media/image34.png"/><Relationship Id="rId27" Type="http://schemas.openxmlformats.org/officeDocument/2006/relationships/hyperlink" Target="https://www.datalogic.com/eng/products-hp-16.html" TargetMode="External"/><Relationship Id="rId30" Type="http://schemas.openxmlformats.org/officeDocument/2006/relationships/image" Target="../media/image38.png"/><Relationship Id="rId35" Type="http://schemas.openxmlformats.org/officeDocument/2006/relationships/hyperlink" Target="https://www.godexintl.com/?locale=en" TargetMode="External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png"/><Relationship Id="rId69" Type="http://schemas.openxmlformats.org/officeDocument/2006/relationships/image" Target="../media/image71.png"/><Relationship Id="rId77" Type="http://schemas.openxmlformats.org/officeDocument/2006/relationships/hyperlink" Target="https://www.zebra.com/ap/en/industry/healthcare.html" TargetMode="External"/><Relationship Id="rId8" Type="http://schemas.openxmlformats.org/officeDocument/2006/relationships/hyperlink" Target="https://www.zebra.com/ap/en/products/mobile-computers.html" TargetMode="External"/><Relationship Id="rId51" Type="http://schemas.openxmlformats.org/officeDocument/2006/relationships/image" Target="../media/image53.png"/><Relationship Id="rId72" Type="http://schemas.openxmlformats.org/officeDocument/2006/relationships/image" Target="../media/image74.png"/><Relationship Id="rId80" Type="http://schemas.openxmlformats.org/officeDocument/2006/relationships/image" Target="../media/image78.jpeg"/><Relationship Id="rId3" Type="http://schemas.openxmlformats.org/officeDocument/2006/relationships/image" Target="../media/image11.png"/><Relationship Id="rId12" Type="http://schemas.openxmlformats.org/officeDocument/2006/relationships/hyperlink" Target="https://www.zebra.com/ap/en/products/printers/mobile.html?page=1" TargetMode="External"/><Relationship Id="rId17" Type="http://schemas.openxmlformats.org/officeDocument/2006/relationships/image" Target="../media/image31.png"/><Relationship Id="rId25" Type="http://schemas.openxmlformats.org/officeDocument/2006/relationships/hyperlink" Target="https://in.tscprinters.com/en/products" TargetMode="External"/><Relationship Id="rId33" Type="http://schemas.openxmlformats.org/officeDocument/2006/relationships/hyperlink" Target="https://www.epson.co.in/Label-Printers-and-Presses/c/w130" TargetMode="External"/><Relationship Id="rId38" Type="http://schemas.openxmlformats.org/officeDocument/2006/relationships/hyperlink" Target="https://www.averydennison.com/en/home.html" TargetMode="External"/><Relationship Id="rId46" Type="http://schemas.openxmlformats.org/officeDocument/2006/relationships/image" Target="../media/image48.png"/><Relationship Id="rId59" Type="http://schemas.openxmlformats.org/officeDocument/2006/relationships/image" Target="../media/image61.png"/><Relationship Id="rId67" Type="http://schemas.openxmlformats.org/officeDocument/2006/relationships/image" Target="../media/image69.png"/><Relationship Id="rId20" Type="http://schemas.openxmlformats.org/officeDocument/2006/relationships/image" Target="../media/image33.png"/><Relationship Id="rId41" Type="http://schemas.openxmlformats.org/officeDocument/2006/relationships/image" Target="../media/image44.png"/><Relationship Id="rId54" Type="http://schemas.openxmlformats.org/officeDocument/2006/relationships/image" Target="../media/image56.jpeg"/><Relationship Id="rId62" Type="http://schemas.openxmlformats.org/officeDocument/2006/relationships/image" Target="../media/image64.png"/><Relationship Id="rId70" Type="http://schemas.openxmlformats.org/officeDocument/2006/relationships/image" Target="../media/image72.jpeg"/><Relationship Id="rId75" Type="http://schemas.openxmlformats.org/officeDocument/2006/relationships/image" Target="../media/image77.jpe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zebra.com/ap/en/products/printers.html" TargetMode="External"/><Relationship Id="rId15" Type="http://schemas.openxmlformats.org/officeDocument/2006/relationships/image" Target="../media/image29.png"/><Relationship Id="rId23" Type="http://schemas.openxmlformats.org/officeDocument/2006/relationships/hyperlink" Target="https://www.bradyindia.co.in/" TargetMode="Externa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image" Target="../media/image51.png"/><Relationship Id="rId57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0.png"/><Relationship Id="rId39" Type="http://schemas.openxmlformats.org/officeDocument/2006/relationships/image" Target="../media/image99.png"/><Relationship Id="rId3" Type="http://schemas.openxmlformats.org/officeDocument/2006/relationships/image" Target="../media/image11.png"/><Relationship Id="rId21" Type="http://schemas.openxmlformats.org/officeDocument/2006/relationships/hyperlink" Target="https://store.tvs-e.in/collections/touch-pos-systems" TargetMode="External"/><Relationship Id="rId34" Type="http://schemas.openxmlformats.org/officeDocument/2006/relationships/image" Target="../media/image95.png"/><Relationship Id="rId42" Type="http://schemas.openxmlformats.org/officeDocument/2006/relationships/image" Target="../media/image102.png"/><Relationship Id="rId47" Type="http://schemas.openxmlformats.org/officeDocument/2006/relationships/image" Target="../media/image106.png"/><Relationship Id="rId50" Type="http://schemas.openxmlformats.org/officeDocument/2006/relationships/image" Target="../media/image108.png"/><Relationship Id="rId7" Type="http://schemas.openxmlformats.org/officeDocument/2006/relationships/hyperlink" Target="https://posiflexindia.com/product-category/kiosk/" TargetMode="External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hyperlink" Target="https://posiflexindia.com/" TargetMode="External"/><Relationship Id="rId33" Type="http://schemas.openxmlformats.org/officeDocument/2006/relationships/image" Target="../media/image94.png"/><Relationship Id="rId38" Type="http://schemas.openxmlformats.org/officeDocument/2006/relationships/hyperlink" Target="https://posiflexindia.com/product-category/pos-monitor/" TargetMode="External"/><Relationship Id="rId46" Type="http://schemas.openxmlformats.org/officeDocument/2006/relationships/image" Target="../media/image10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5.png"/><Relationship Id="rId20" Type="http://schemas.openxmlformats.org/officeDocument/2006/relationships/hyperlink" Target="https://posiflexindia.com/product-category/pos-terminal/" TargetMode="External"/><Relationship Id="rId29" Type="http://schemas.openxmlformats.org/officeDocument/2006/relationships/hyperlink" Target="https://websankalp.com/" TargetMode="External"/><Relationship Id="rId41" Type="http://schemas.openxmlformats.org/officeDocument/2006/relationships/image" Target="../media/image10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ugtek.com/cash-drawers/" TargetMode="External"/><Relationship Id="rId11" Type="http://schemas.openxmlformats.org/officeDocument/2006/relationships/image" Target="../media/image80.png"/><Relationship Id="rId24" Type="http://schemas.openxmlformats.org/officeDocument/2006/relationships/image" Target="../media/image89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0.png"/><Relationship Id="rId45" Type="http://schemas.openxmlformats.org/officeDocument/2006/relationships/image" Target="../media/image104.png"/><Relationship Id="rId5" Type="http://schemas.openxmlformats.org/officeDocument/2006/relationships/image" Target="../media/image12.jpeg"/><Relationship Id="rId15" Type="http://schemas.openxmlformats.org/officeDocument/2006/relationships/image" Target="../media/image84.png"/><Relationship Id="rId23" Type="http://schemas.openxmlformats.org/officeDocument/2006/relationships/hyperlink" Target="https://rugtek.com/" TargetMode="External"/><Relationship Id="rId28" Type="http://schemas.openxmlformats.org/officeDocument/2006/relationships/image" Target="../media/image91.png"/><Relationship Id="rId36" Type="http://schemas.openxmlformats.org/officeDocument/2006/relationships/image" Target="../media/image97.png"/><Relationship Id="rId49" Type="http://schemas.openxmlformats.org/officeDocument/2006/relationships/image" Target="../media/image107.png"/><Relationship Id="rId10" Type="http://schemas.openxmlformats.org/officeDocument/2006/relationships/hyperlink" Target="https://posiflexindia.com/product-category/all-in-one-pos/" TargetMode="External"/><Relationship Id="rId19" Type="http://schemas.openxmlformats.org/officeDocument/2006/relationships/hyperlink" Target="https://posiflexindia.com/product-category/pos-box/" TargetMode="External"/><Relationship Id="rId31" Type="http://schemas.openxmlformats.org/officeDocument/2006/relationships/image" Target="../media/image92.png"/><Relationship Id="rId44" Type="http://schemas.openxmlformats.org/officeDocument/2006/relationships/image" Target="../media/image103.png"/><Relationship Id="rId4" Type="http://schemas.openxmlformats.org/officeDocument/2006/relationships/slide" Target="slide3.xml"/><Relationship Id="rId9" Type="http://schemas.openxmlformats.org/officeDocument/2006/relationships/hyperlink" Target="https://rugtek.com/barcode-scanners/" TargetMode="External"/><Relationship Id="rId14" Type="http://schemas.openxmlformats.org/officeDocument/2006/relationships/image" Target="../media/image83.png"/><Relationship Id="rId22" Type="http://schemas.openxmlformats.org/officeDocument/2006/relationships/image" Target="../media/image88.png"/><Relationship Id="rId27" Type="http://schemas.openxmlformats.org/officeDocument/2006/relationships/hyperlink" Target="https://www.posbank.in/" TargetMode="External"/><Relationship Id="rId30" Type="http://schemas.openxmlformats.org/officeDocument/2006/relationships/hyperlink" Target="https://posiflexindia.com/product-category/mt-series/" TargetMode="External"/><Relationship Id="rId35" Type="http://schemas.openxmlformats.org/officeDocument/2006/relationships/image" Target="../media/image96.png"/><Relationship Id="rId43" Type="http://schemas.openxmlformats.org/officeDocument/2006/relationships/hyperlink" Target="https://posiflexindia.com/product/kb-6600/" TargetMode="External"/><Relationship Id="rId48" Type="http://schemas.openxmlformats.org/officeDocument/2006/relationships/hyperlink" Target="https://posiflexindia.com/product-category/swipe-reader/" TargetMode="External"/><Relationship Id="rId8" Type="http://schemas.openxmlformats.org/officeDocument/2006/relationships/hyperlink" Target="https://rugtek.com/receipt-printers/" TargetMode="External"/><Relationship Id="rId51" Type="http://schemas.openxmlformats.org/officeDocument/2006/relationships/hyperlink" Target="https://posiflexindia.com/product-category/side-attachment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rtwell.in/industrial-motherboard/" TargetMode="External"/><Relationship Id="rId13" Type="http://schemas.openxmlformats.org/officeDocument/2006/relationships/hyperlink" Target="https://www.posbank.in/" TargetMode="External"/><Relationship Id="rId18" Type="http://schemas.openxmlformats.org/officeDocument/2006/relationships/hyperlink" Target="https://www.portwell.in/industrial-power-supplies/" TargetMode="External"/><Relationship Id="rId26" Type="http://schemas.openxmlformats.org/officeDocument/2006/relationships/image" Target="../media/image114.png"/><Relationship Id="rId3" Type="http://schemas.openxmlformats.org/officeDocument/2006/relationships/image" Target="../media/image11.png"/><Relationship Id="rId21" Type="http://schemas.openxmlformats.org/officeDocument/2006/relationships/image" Target="../media/image109.png"/><Relationship Id="rId34" Type="http://schemas.openxmlformats.org/officeDocument/2006/relationships/image" Target="../media/image122.png"/><Relationship Id="rId7" Type="http://schemas.openxmlformats.org/officeDocument/2006/relationships/hyperlink" Target="https://www.portwell.in/industrial-rackmount-chassis/" TargetMode="External"/><Relationship Id="rId12" Type="http://schemas.openxmlformats.org/officeDocument/2006/relationships/image" Target="../media/image90.png"/><Relationship Id="rId17" Type="http://schemas.openxmlformats.org/officeDocument/2006/relationships/hyperlink" Target="https://www.portwell.in/industrial-pcs/" TargetMode="External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www.portwell.in/edge-ai-systems/" TargetMode="External"/><Relationship Id="rId20" Type="http://schemas.openxmlformats.org/officeDocument/2006/relationships/hyperlink" Target="https://www.portwell.in/network-appliance/" TargetMode="External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portwell.in/passive-backplane-picmg-sbc/" TargetMode="External"/><Relationship Id="rId11" Type="http://schemas.openxmlformats.org/officeDocument/2006/relationships/hyperlink" Target="https://posiflexindia.com/" TargetMode="External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5" Type="http://schemas.openxmlformats.org/officeDocument/2006/relationships/image" Target="../media/image12.jpeg"/><Relationship Id="rId15" Type="http://schemas.openxmlformats.org/officeDocument/2006/relationships/hyperlink" Target="https://websankalp.com/" TargetMode="External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36" Type="http://schemas.openxmlformats.org/officeDocument/2006/relationships/image" Target="../media/image123.png"/><Relationship Id="rId10" Type="http://schemas.openxmlformats.org/officeDocument/2006/relationships/hyperlink" Target="https://www.portwell.in/embedded-box-pc/" TargetMode="External"/><Relationship Id="rId19" Type="http://schemas.openxmlformats.org/officeDocument/2006/relationships/hyperlink" Target="https://www.portwell.in/panel-pc/industrial-display/" TargetMode="External"/><Relationship Id="rId31" Type="http://schemas.openxmlformats.org/officeDocument/2006/relationships/image" Target="../media/image119.png"/><Relationship Id="rId4" Type="http://schemas.openxmlformats.org/officeDocument/2006/relationships/slide" Target="slide3.xml"/><Relationship Id="rId9" Type="http://schemas.openxmlformats.org/officeDocument/2006/relationships/hyperlink" Target="https://www.portwell.in/panel-pc/industrial-panel-pc/" TargetMode="External"/><Relationship Id="rId14" Type="http://schemas.openxmlformats.org/officeDocument/2006/relationships/image" Target="../media/image91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35" Type="http://schemas.openxmlformats.org/officeDocument/2006/relationships/hyperlink" Target="https://www.portwell.in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63ED2C2-D6AB-BAF4-CCF6-546216F6A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6121EEB-9AFD-F6CE-E317-6608FC63BE90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3469" y="1958267"/>
            <a:ext cx="4526280" cy="169252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Britannic Bold" panose="020B0903060703020204" pitchFamily="34" charset="0"/>
              </a:rPr>
              <a:t>WebSankalp</a:t>
            </a:r>
            <a:r>
              <a:rPr lang="en-US" sz="6600" dirty="0">
                <a:solidFill>
                  <a:schemeClr val="tx2"/>
                </a:solidFill>
              </a:rPr>
              <a:t> </a:t>
            </a:r>
            <a:r>
              <a:rPr lang="en-US" sz="4400" dirty="0">
                <a:solidFill>
                  <a:schemeClr val="tx1"/>
                </a:solidFill>
                <a:latin typeface="Britannic Bold" panose="020B0903060703020204" pitchFamily="34" charset="0"/>
              </a:rPr>
              <a:t>Technologies</a:t>
            </a:r>
            <a:endParaRPr lang="en-US" sz="4800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0BB54CD-E5C1-910D-B613-5CFCB45F4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6145" y="6418984"/>
            <a:ext cx="4526280" cy="319413"/>
          </a:xfrm>
        </p:spPr>
        <p:txBody>
          <a:bodyPr>
            <a:norm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  <a:latin typeface="+mj-lt"/>
              </a:rPr>
              <a:t>P</a:t>
            </a:r>
            <a:r>
              <a:rPr lang="en-US" sz="1350" b="1" dirty="0">
                <a:solidFill>
                  <a:srgbClr val="002060"/>
                </a:solidFill>
                <a:latin typeface="+mj-lt"/>
              </a:rPr>
              <a:t>une | </a:t>
            </a:r>
            <a:r>
              <a:rPr lang="en-US" sz="1350" b="1" dirty="0" err="1">
                <a:solidFill>
                  <a:srgbClr val="FF0000"/>
                </a:solidFill>
                <a:latin typeface="+mj-lt"/>
              </a:rPr>
              <a:t>S</a:t>
            </a:r>
            <a:r>
              <a:rPr lang="en-US" sz="1350" b="1" dirty="0" err="1">
                <a:solidFill>
                  <a:srgbClr val="002060"/>
                </a:solidFill>
                <a:latin typeface="+mj-lt"/>
              </a:rPr>
              <a:t>ambhajinagar</a:t>
            </a:r>
            <a:r>
              <a:rPr lang="en-US" sz="1350" b="1" dirty="0">
                <a:solidFill>
                  <a:srgbClr val="002060"/>
                </a:solidFill>
                <a:latin typeface="+mj-lt"/>
              </a:rPr>
              <a:t> | </a:t>
            </a:r>
            <a:r>
              <a:rPr lang="en-US" sz="1350" b="1" dirty="0" err="1">
                <a:solidFill>
                  <a:srgbClr val="FF0000"/>
                </a:solidFill>
                <a:latin typeface="+mj-lt"/>
              </a:rPr>
              <a:t>n</a:t>
            </a:r>
            <a:r>
              <a:rPr lang="en-US" sz="1350" b="1" dirty="0" err="1">
                <a:solidFill>
                  <a:srgbClr val="002060"/>
                </a:solidFill>
                <a:latin typeface="+mj-lt"/>
              </a:rPr>
              <a:t>ashik</a:t>
            </a:r>
            <a:r>
              <a:rPr lang="en-US" sz="1350" b="1" dirty="0">
                <a:solidFill>
                  <a:srgbClr val="002060"/>
                </a:solidFill>
                <a:latin typeface="+mj-lt"/>
              </a:rPr>
              <a:t> | </a:t>
            </a:r>
            <a:r>
              <a:rPr lang="en-US" sz="1350" b="1" dirty="0" err="1">
                <a:solidFill>
                  <a:srgbClr val="FF0000"/>
                </a:solidFill>
                <a:latin typeface="+mj-lt"/>
              </a:rPr>
              <a:t>m</a:t>
            </a:r>
            <a:r>
              <a:rPr lang="en-US" sz="1350" b="1" dirty="0" err="1">
                <a:solidFill>
                  <a:srgbClr val="002060"/>
                </a:solidFill>
                <a:latin typeface="+mj-lt"/>
              </a:rPr>
              <a:t>umbai</a:t>
            </a:r>
            <a:endParaRPr lang="en-US" sz="135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AF206DB-73D2-F720-B9FE-20E0C597AB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56" y="561776"/>
            <a:ext cx="3503906" cy="988054"/>
          </a:xfrm>
          <a:prstGeom prst="rect">
            <a:avLst/>
          </a:prstGeom>
        </p:spPr>
      </p:pic>
      <p:sp>
        <p:nvSpPr>
          <p:cNvPr id="16" name="Parallelogram 2">
            <a:extLst>
              <a:ext uri="{FF2B5EF4-FFF2-40B4-BE49-F238E27FC236}">
                <a16:creationId xmlns:a16="http://schemas.microsoft.com/office/drawing/2014/main" xmlns="" id="{F0216D98-4211-6384-1DAD-FE21B016B744}"/>
              </a:ext>
            </a:extLst>
          </p:cNvPr>
          <p:cNvSpPr/>
          <p:nvPr/>
        </p:nvSpPr>
        <p:spPr>
          <a:xfrm flipH="1" flipV="1">
            <a:off x="7764568" y="6741144"/>
            <a:ext cx="4526282" cy="319413"/>
          </a:xfrm>
          <a:custGeom>
            <a:avLst/>
            <a:gdLst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502785 w 4547870"/>
              <a:gd name="connsiteY3" fmla="*/ 180340 h 180340"/>
              <a:gd name="connsiteX4" fmla="*/ 0 w 4547870"/>
              <a:gd name="connsiteY4" fmla="*/ 180340 h 180340"/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358406 w 4547870"/>
              <a:gd name="connsiteY3" fmla="*/ 174324 h 180340"/>
              <a:gd name="connsiteX4" fmla="*/ 0 w 4547870"/>
              <a:gd name="connsiteY4" fmla="*/ 180340 h 18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7870" h="180340">
                <a:moveTo>
                  <a:pt x="0" y="180340"/>
                </a:moveTo>
                <a:lnTo>
                  <a:pt x="45085" y="0"/>
                </a:lnTo>
                <a:lnTo>
                  <a:pt x="4547870" y="0"/>
                </a:lnTo>
                <a:lnTo>
                  <a:pt x="4358406" y="174324"/>
                </a:lnTo>
                <a:lnTo>
                  <a:pt x="0" y="180340"/>
                </a:lnTo>
                <a:close/>
              </a:path>
            </a:pathLst>
          </a:cu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D3CDC0F-67DD-C3D5-F69E-FCD1C6B55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137" y="4435415"/>
            <a:ext cx="1198944" cy="1198944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C516CC6D-6AAF-8A20-8A9F-C6074708E1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r="40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181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D50DCA-C786-5D71-A6B6-E53CCE34C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2644830D-C182-6AA6-C488-10AF2F56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WebSankalp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33C439-EFBD-DA03-7E46-F1D284EF1DF6}"/>
              </a:ext>
            </a:extLst>
          </p:cNvPr>
          <p:cNvSpPr txBox="1"/>
          <p:nvPr/>
        </p:nvSpPr>
        <p:spPr>
          <a:xfrm>
            <a:off x="5020284" y="483936"/>
            <a:ext cx="663229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002060"/>
                </a:solidFill>
                <a:latin typeface="Britannic Bold" panose="020B0903060703020204" pitchFamily="34" charset="0"/>
              </a:rPr>
              <a:t>We Believe in </a:t>
            </a:r>
            <a:r>
              <a:rPr lang="en-US" sz="1700" dirty="0">
                <a:solidFill>
                  <a:srgbClr val="FF0000"/>
                </a:solidFill>
                <a:latin typeface="Britannic Bold" panose="020B0903060703020204" pitchFamily="34" charset="0"/>
              </a:rPr>
              <a:t>D</a:t>
            </a:r>
            <a:r>
              <a:rPr lang="en-US" sz="1700" dirty="0">
                <a:solidFill>
                  <a:srgbClr val="002060"/>
                </a:solidFill>
                <a:latin typeface="Britannic Bold" panose="020B0903060703020204" pitchFamily="34" charset="0"/>
              </a:rPr>
              <a:t>igitizing the Process to Enhance </a:t>
            </a:r>
            <a:r>
              <a:rPr lang="en-US" sz="1700" dirty="0">
                <a:solidFill>
                  <a:srgbClr val="FF0000"/>
                </a:solidFill>
                <a:latin typeface="Britannic Bold" panose="020B0903060703020204" pitchFamily="34" charset="0"/>
              </a:rPr>
              <a:t>P</a:t>
            </a:r>
            <a:r>
              <a:rPr lang="en-US" sz="1700" dirty="0">
                <a:solidFill>
                  <a:srgbClr val="002060"/>
                </a:solidFill>
                <a:latin typeface="Britannic Bold" panose="020B0903060703020204" pitchFamily="34" charset="0"/>
              </a:rPr>
              <a:t>roductivity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403FEF-B78E-9AE7-8DDE-F04E264826A4}"/>
              </a:ext>
            </a:extLst>
          </p:cNvPr>
          <p:cNvSpPr txBox="1"/>
          <p:nvPr/>
        </p:nvSpPr>
        <p:spPr>
          <a:xfrm>
            <a:off x="3628507" y="37071"/>
            <a:ext cx="9415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Established in </a:t>
            </a:r>
            <a:r>
              <a:rPr lang="en-US" sz="1600" dirty="0">
                <a:solidFill>
                  <a:srgbClr val="FF0000"/>
                </a:solidFill>
              </a:rPr>
              <a:t>2</a:t>
            </a:r>
            <a:r>
              <a:rPr lang="en-US" sz="1600" dirty="0"/>
              <a:t>018 |  A </a:t>
            </a:r>
            <a:r>
              <a:rPr lang="en-US" sz="1600" dirty="0">
                <a:solidFill>
                  <a:srgbClr val="FF0000"/>
                </a:solidFill>
              </a:rPr>
              <a:t>P</a:t>
            </a:r>
            <a:r>
              <a:rPr lang="en-US" sz="1600" dirty="0"/>
              <a:t>une Based Tech Company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989CF8-DAEC-6AB2-CA45-AD5FCEEA18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81" y="921252"/>
            <a:ext cx="3314700" cy="934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6F080BF-1E5C-8DB1-A2EA-7C6FFD9BB669}"/>
              </a:ext>
            </a:extLst>
          </p:cNvPr>
          <p:cNvSpPr/>
          <p:nvPr/>
        </p:nvSpPr>
        <p:spPr>
          <a:xfrm>
            <a:off x="0" y="5975686"/>
            <a:ext cx="12192000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Barcode &amp; RFID </a:t>
            </a: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(</a:t>
            </a: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AIDC) | Label &amp; Ribbon Rolls | Point of Sales </a:t>
            </a: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(</a:t>
            </a: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POS) | Industrial Touch PC </a:t>
            </a: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(</a:t>
            </a: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IPC) | Panel PC | Kiosks | Industrial IOT | Software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CCTV Surveillance | Access Control | Video Conferencing | Interactive LED Boards | Display Signages | Li-Ion &amp; LFP Battery Packs  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FE22035-AD9D-580C-44D3-12649725B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78" y="2997787"/>
            <a:ext cx="1534643" cy="1534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041FEC-225B-F31B-30F8-92A952508CB9}"/>
              </a:ext>
            </a:extLst>
          </p:cNvPr>
          <p:cNvSpPr txBox="1"/>
          <p:nvPr/>
        </p:nvSpPr>
        <p:spPr>
          <a:xfrm>
            <a:off x="7346937" y="2036336"/>
            <a:ext cx="286118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</a:rPr>
              <a:t>O</a:t>
            </a:r>
            <a:r>
              <a:rPr lang="en-US" sz="2000" b="1" dirty="0"/>
              <a:t>UR TEAM</a:t>
            </a: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b="1" dirty="0"/>
          </a:p>
          <a:p>
            <a:pPr marL="53340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Sales - 02</a:t>
            </a:r>
          </a:p>
          <a:p>
            <a:pPr marL="53340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Operations - 01</a:t>
            </a:r>
          </a:p>
          <a:p>
            <a:pPr marL="53340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Technical – 02</a:t>
            </a:r>
          </a:p>
          <a:p>
            <a:pPr marL="53340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Accounts - 01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1703D2-1DFA-303E-F9DA-F20695D9F578}"/>
              </a:ext>
            </a:extLst>
          </p:cNvPr>
          <p:cNvSpPr txBox="1"/>
          <p:nvPr/>
        </p:nvSpPr>
        <p:spPr>
          <a:xfrm>
            <a:off x="7346937" y="3715680"/>
            <a:ext cx="389222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</a:rPr>
              <a:t>O</a:t>
            </a:r>
            <a:r>
              <a:rPr lang="en-US" sz="2000" b="1" dirty="0"/>
              <a:t>UR USP</a:t>
            </a: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endParaRPr lang="en-US" sz="600" b="1" dirty="0"/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End to End Solutions</a:t>
            </a:r>
            <a:endParaRPr lang="en-US" sz="1800" dirty="0"/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Pre-Sales Support</a:t>
            </a: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In-Time Deliveries</a:t>
            </a: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Quality Products</a:t>
            </a: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Post Sales Support</a:t>
            </a:r>
            <a:endParaRPr lang="en-IN" dirty="0"/>
          </a:p>
        </p:txBody>
      </p:sp>
      <p:sp>
        <p:nvSpPr>
          <p:cNvPr id="13" name="Parallelogram 2">
            <a:extLst>
              <a:ext uri="{FF2B5EF4-FFF2-40B4-BE49-F238E27FC236}">
                <a16:creationId xmlns:a16="http://schemas.microsoft.com/office/drawing/2014/main" xmlns="" id="{45DAD70A-E8DB-50A8-4B4B-26680F056440}"/>
              </a:ext>
            </a:extLst>
          </p:cNvPr>
          <p:cNvSpPr/>
          <p:nvPr/>
        </p:nvSpPr>
        <p:spPr>
          <a:xfrm flipH="1" flipV="1">
            <a:off x="7346936" y="6629931"/>
            <a:ext cx="4943915" cy="338554"/>
          </a:xfrm>
          <a:custGeom>
            <a:avLst/>
            <a:gdLst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502785 w 4547870"/>
              <a:gd name="connsiteY3" fmla="*/ 180340 h 180340"/>
              <a:gd name="connsiteX4" fmla="*/ 0 w 4547870"/>
              <a:gd name="connsiteY4" fmla="*/ 180340 h 180340"/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358406 w 4547870"/>
              <a:gd name="connsiteY3" fmla="*/ 174324 h 180340"/>
              <a:gd name="connsiteX4" fmla="*/ 0 w 4547870"/>
              <a:gd name="connsiteY4" fmla="*/ 180340 h 18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7870" h="180340">
                <a:moveTo>
                  <a:pt x="0" y="180340"/>
                </a:moveTo>
                <a:lnTo>
                  <a:pt x="45085" y="0"/>
                </a:lnTo>
                <a:lnTo>
                  <a:pt x="4547870" y="0"/>
                </a:lnTo>
                <a:lnTo>
                  <a:pt x="4358406" y="174324"/>
                </a:lnTo>
                <a:lnTo>
                  <a:pt x="0" y="180340"/>
                </a:lnTo>
                <a:close/>
              </a:path>
            </a:pathLst>
          </a:cu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1ACC327-659C-1D94-5980-DF095B31753D}"/>
              </a:ext>
            </a:extLst>
          </p:cNvPr>
          <p:cNvSpPr txBox="1"/>
          <p:nvPr/>
        </p:nvSpPr>
        <p:spPr>
          <a:xfrm>
            <a:off x="7705510" y="6607618"/>
            <a:ext cx="43541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</a:rPr>
              <a:t>P u n e     |    S a m b h a j I n a g a r    |    N a s h I k    |    M u m b a </a:t>
            </a:r>
            <a:r>
              <a:rPr lang="en-US" sz="1100" b="1" dirty="0" err="1">
                <a:solidFill>
                  <a:schemeClr val="bg1"/>
                </a:solidFill>
              </a:rPr>
              <a:t>i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72B697B-1A68-1720-0D09-9C147A8FA0EB}"/>
              </a:ext>
            </a:extLst>
          </p:cNvPr>
          <p:cNvSpPr txBox="1"/>
          <p:nvPr/>
        </p:nvSpPr>
        <p:spPr>
          <a:xfrm>
            <a:off x="-976179" y="6578914"/>
            <a:ext cx="941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i n f o @ w e b s a n k a l p . c o m   |  9 3 2 6 8 2 5 8 9 5  |  w </a:t>
            </a:r>
            <a:r>
              <a:rPr lang="en-US" sz="1400" dirty="0" err="1">
                <a:solidFill>
                  <a:srgbClr val="002060"/>
                </a:solidFill>
              </a:rPr>
              <a:t>w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w</a:t>
            </a:r>
            <a:r>
              <a:rPr lang="en-US" sz="1400" dirty="0">
                <a:solidFill>
                  <a:srgbClr val="002060"/>
                </a:solidFill>
              </a:rPr>
              <a:t> . w e b s a n k a l p . c o m</a:t>
            </a:r>
          </a:p>
        </p:txBody>
      </p:sp>
    </p:spTree>
    <p:extLst>
      <p:ext uri="{BB962C8B-B14F-4D97-AF65-F5344CB8AC3E}">
        <p14:creationId xmlns:p14="http://schemas.microsoft.com/office/powerpoint/2010/main" val="14535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D1F489C5-769A-C7CC-DF61-3B071EA16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8">
            <a:extLst>
              <a:ext uri="{FF2B5EF4-FFF2-40B4-BE49-F238E27FC236}">
                <a16:creationId xmlns:a16="http://schemas.microsoft.com/office/drawing/2014/main" xmlns="" id="{C912C6E2-FA92-757C-F480-3A79F0F1BA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xmlns="" id="{A36EC96C-F9F5-A18B-2B4E-6C40EF8DC1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32">
            <a:extLst>
              <a:ext uri="{FF2B5EF4-FFF2-40B4-BE49-F238E27FC236}">
                <a16:creationId xmlns:a16="http://schemas.microsoft.com/office/drawing/2014/main" xmlns="" id="{548BD664-C4FC-5FD5-90B3-54D142294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76CE4667-D8BC-A0BE-4A29-12623361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21" y="136471"/>
            <a:ext cx="5849615" cy="565220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002060"/>
                </a:solidFill>
              </a:rPr>
              <a:t> R O D U C T S  &amp;  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rgbClr val="002060"/>
                </a:solidFill>
              </a:rPr>
              <a:t> O L U T I O N S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A47AAB8-20FC-FF7C-53B1-66E3B46B86F3}"/>
              </a:ext>
            </a:extLst>
          </p:cNvPr>
          <p:cNvSpPr/>
          <p:nvPr/>
        </p:nvSpPr>
        <p:spPr>
          <a:xfrm>
            <a:off x="0" y="5975686"/>
            <a:ext cx="12192000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Barcode &amp; RFID </a:t>
            </a: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(</a:t>
            </a: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AIDC) | Label &amp; Ribbon Rolls | Point of Sales </a:t>
            </a: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(</a:t>
            </a: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POS) | Industrial Touch PC </a:t>
            </a:r>
            <a:r>
              <a:rPr lang="en-US" sz="16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(</a:t>
            </a: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IPC) | Panel PC | Kiosks | Industrial IOT | Software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n-US" sz="1600" b="1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CCTV Surveillance | Access Control | Video Conferencing | Interactive LED Boards | Display Signages | Li-Ion &amp; LFP Battery Packs  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Parallelogram 2">
            <a:extLst>
              <a:ext uri="{FF2B5EF4-FFF2-40B4-BE49-F238E27FC236}">
                <a16:creationId xmlns:a16="http://schemas.microsoft.com/office/drawing/2014/main" xmlns="" id="{FF16CE90-4F9C-FEF4-5DB9-C7C88495EA08}"/>
              </a:ext>
            </a:extLst>
          </p:cNvPr>
          <p:cNvSpPr/>
          <p:nvPr/>
        </p:nvSpPr>
        <p:spPr>
          <a:xfrm flipH="1" flipV="1">
            <a:off x="7346936" y="6629931"/>
            <a:ext cx="4943915" cy="338554"/>
          </a:xfrm>
          <a:custGeom>
            <a:avLst/>
            <a:gdLst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502785 w 4547870"/>
              <a:gd name="connsiteY3" fmla="*/ 180340 h 180340"/>
              <a:gd name="connsiteX4" fmla="*/ 0 w 4547870"/>
              <a:gd name="connsiteY4" fmla="*/ 180340 h 180340"/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358406 w 4547870"/>
              <a:gd name="connsiteY3" fmla="*/ 174324 h 180340"/>
              <a:gd name="connsiteX4" fmla="*/ 0 w 4547870"/>
              <a:gd name="connsiteY4" fmla="*/ 180340 h 18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7870" h="180340">
                <a:moveTo>
                  <a:pt x="0" y="180340"/>
                </a:moveTo>
                <a:lnTo>
                  <a:pt x="45085" y="0"/>
                </a:lnTo>
                <a:lnTo>
                  <a:pt x="4547870" y="0"/>
                </a:lnTo>
                <a:lnTo>
                  <a:pt x="4358406" y="174324"/>
                </a:lnTo>
                <a:lnTo>
                  <a:pt x="0" y="180340"/>
                </a:lnTo>
                <a:close/>
              </a:path>
            </a:pathLst>
          </a:cu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8A3BB66-6059-8DB6-2C91-26BE820DD0FA}"/>
              </a:ext>
            </a:extLst>
          </p:cNvPr>
          <p:cNvSpPr txBox="1"/>
          <p:nvPr/>
        </p:nvSpPr>
        <p:spPr>
          <a:xfrm>
            <a:off x="7705510" y="6607618"/>
            <a:ext cx="43541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</a:rPr>
              <a:t>P u n e     |    S a m b h a j I n a g a r    |    N a s h I k    |    M u m b a </a:t>
            </a:r>
            <a:r>
              <a:rPr lang="en-US" sz="1100" b="1" dirty="0" err="1">
                <a:solidFill>
                  <a:schemeClr val="bg1"/>
                </a:solidFill>
              </a:rPr>
              <a:t>i</a:t>
            </a:r>
            <a:endParaRPr lang="en-US" sz="1100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B5C8943B-7499-38A1-9E97-9DE0FB3FDECD}"/>
              </a:ext>
            </a:extLst>
          </p:cNvPr>
          <p:cNvGraphicFramePr>
            <a:graphicFrameLocks noGrp="1"/>
          </p:cNvGraphicFramePr>
          <p:nvPr/>
        </p:nvGraphicFramePr>
        <p:xfrm>
          <a:off x="332197" y="879560"/>
          <a:ext cx="11600568" cy="490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428">
                  <a:extLst>
                    <a:ext uri="{9D8B030D-6E8A-4147-A177-3AD203B41FA5}">
                      <a16:colId xmlns:a16="http://schemas.microsoft.com/office/drawing/2014/main" xmlns="" val="3538161023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1488340020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39846297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061837278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893817845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542458222"/>
                    </a:ext>
                  </a:extLst>
                </a:gridCol>
              </a:tblGrid>
              <a:tr h="245170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1455681"/>
                  </a:ext>
                </a:extLst>
              </a:tr>
              <a:tr h="24517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487342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4957CF-9EBA-5D14-BEAB-5EB08CE018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00" y="1285318"/>
            <a:ext cx="1633060" cy="1224123"/>
          </a:xfrm>
          <a:prstGeom prst="rect">
            <a:avLst/>
          </a:prstGeom>
        </p:spPr>
      </p:pic>
      <p:pic>
        <p:nvPicPr>
          <p:cNvPr id="29" name="Picture 28">
            <a:hlinkClick r:id="rId4"/>
            <a:extLst>
              <a:ext uri="{FF2B5EF4-FFF2-40B4-BE49-F238E27FC236}">
                <a16:creationId xmlns:a16="http://schemas.microsoft.com/office/drawing/2014/main" xmlns="" id="{98C37821-DEEE-1A6B-F946-5D730FE5E3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9" y="970895"/>
            <a:ext cx="722694" cy="1807954"/>
          </a:xfrm>
          <a:prstGeom prst="rect">
            <a:avLst/>
          </a:prstGeom>
        </p:spPr>
      </p:pic>
      <p:pic>
        <p:nvPicPr>
          <p:cNvPr id="32" name="Picture 31">
            <a:hlinkClick r:id="rId6"/>
            <a:extLst>
              <a:ext uri="{FF2B5EF4-FFF2-40B4-BE49-F238E27FC236}">
                <a16:creationId xmlns:a16="http://schemas.microsoft.com/office/drawing/2014/main" xmlns="" id="{4B25A466-E987-9C35-C347-F753EDE606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46" y="1167064"/>
            <a:ext cx="1021698" cy="14606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796709BB-9EF2-93D3-AC3E-9EAD91262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10" y="1285318"/>
            <a:ext cx="1717436" cy="12874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3EB490BA-01D5-5302-6F25-F38E702EEE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3" y="2011271"/>
            <a:ext cx="1221190" cy="6864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B0A02D2A-832D-3D91-2AC0-BE0F981696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60" y="120737"/>
            <a:ext cx="2202331" cy="6210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319BC3EE-20FC-8F38-4D10-56B14E2C89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65" y="93606"/>
            <a:ext cx="622003" cy="622003"/>
          </a:xfrm>
          <a:prstGeom prst="rect">
            <a:avLst/>
          </a:prstGeom>
        </p:spPr>
      </p:pic>
      <p:pic>
        <p:nvPicPr>
          <p:cNvPr id="7" name="Picture 6">
            <a:hlinkClick r:id="rId12"/>
            <a:extLst>
              <a:ext uri="{FF2B5EF4-FFF2-40B4-BE49-F238E27FC236}">
                <a16:creationId xmlns:a16="http://schemas.microsoft.com/office/drawing/2014/main" xmlns="" id="{986EFEC4-0A5D-DD83-E2EF-02022A86C15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0" y="3636172"/>
            <a:ext cx="1643655" cy="1315406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xmlns="" id="{796EB02E-0CE9-4822-FDF5-EFCE65633B7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39" y="3826034"/>
            <a:ext cx="1663434" cy="935682"/>
          </a:xfrm>
          <a:prstGeom prst="rect">
            <a:avLst/>
          </a:prstGeom>
        </p:spPr>
      </p:pic>
      <p:pic>
        <p:nvPicPr>
          <p:cNvPr id="36" name="Picture 35" descr="software-development-icon.png">
            <a:extLst>
              <a:ext uri="{FF2B5EF4-FFF2-40B4-BE49-F238E27FC236}">
                <a16:creationId xmlns:a16="http://schemas.microsoft.com/office/drawing/2014/main" xmlns="" id="{94B68EF3-127F-AB33-1B70-6215F638F1F5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08009" y="1139617"/>
            <a:ext cx="1633268" cy="1521104"/>
          </a:xfrm>
          <a:prstGeom prst="rect">
            <a:avLst/>
          </a:prstGeom>
        </p:spPr>
      </p:pic>
      <p:pic>
        <p:nvPicPr>
          <p:cNvPr id="3" name="Picture 2">
            <a:hlinkClick r:id="rId17"/>
            <a:extLst>
              <a:ext uri="{FF2B5EF4-FFF2-40B4-BE49-F238E27FC236}">
                <a16:creationId xmlns:a16="http://schemas.microsoft.com/office/drawing/2014/main" xmlns="" id="{DFC3CBCE-E5F7-757B-C034-0D5E7CB63F5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601" y="3689704"/>
            <a:ext cx="1868569" cy="1208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45ECAAA-EEAF-E838-DB80-390B08D5799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582" y="1227066"/>
            <a:ext cx="1866855" cy="1360470"/>
          </a:xfrm>
          <a:prstGeom prst="rect">
            <a:avLst/>
          </a:prstGeom>
        </p:spPr>
      </p:pic>
      <p:sp>
        <p:nvSpPr>
          <p:cNvPr id="8" name="TextBox 7">
            <a:hlinkClick r:id="rId20" action="ppaction://hlinksldjump"/>
            <a:extLst>
              <a:ext uri="{FF2B5EF4-FFF2-40B4-BE49-F238E27FC236}">
                <a16:creationId xmlns:a16="http://schemas.microsoft.com/office/drawing/2014/main" xmlns="" id="{B0849403-17BD-C2C2-81C9-60A302D40770}"/>
              </a:ext>
            </a:extLst>
          </p:cNvPr>
          <p:cNvSpPr txBox="1"/>
          <p:nvPr/>
        </p:nvSpPr>
        <p:spPr>
          <a:xfrm>
            <a:off x="4159717" y="2717919"/>
            <a:ext cx="199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Industrial Touch PC (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PC)</a:t>
            </a:r>
          </a:p>
          <a:p>
            <a:pPr algn="ctr"/>
            <a:r>
              <a:rPr lang="en-US" sz="10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Panel PC &amp;  Box PC</a:t>
            </a:r>
          </a:p>
        </p:txBody>
      </p:sp>
      <p:sp>
        <p:nvSpPr>
          <p:cNvPr id="31" name="TextBox 30">
            <a:hlinkClick r:id="rId21"/>
            <a:extLst>
              <a:ext uri="{FF2B5EF4-FFF2-40B4-BE49-F238E27FC236}">
                <a16:creationId xmlns:a16="http://schemas.microsoft.com/office/drawing/2014/main" xmlns="" id="{EEA12637-CADD-6BD2-46DA-E769D8EB96B7}"/>
              </a:ext>
            </a:extLst>
          </p:cNvPr>
          <p:cNvSpPr txBox="1"/>
          <p:nvPr/>
        </p:nvSpPr>
        <p:spPr>
          <a:xfrm>
            <a:off x="2353530" y="5160106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ccess Control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Fire Alarm &amp; Video Door Phones</a:t>
            </a:r>
            <a:endParaRPr lang="en-US" sz="14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7" name="Picture 4" descr="C:\Users\Admin\Downloads\WebSankalp Product Brochure_Main Page (3).jpg">
            <a:hlinkClick r:id="rId22"/>
            <a:extLst>
              <a:ext uri="{FF2B5EF4-FFF2-40B4-BE49-F238E27FC236}">
                <a16:creationId xmlns:a16="http://schemas.microsoft.com/office/drawing/2014/main" xmlns="" id="{22C94A95-A380-B072-1086-7010764C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07" y="3675953"/>
            <a:ext cx="1660276" cy="123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rId24"/>
            <a:extLst>
              <a:ext uri="{FF2B5EF4-FFF2-40B4-BE49-F238E27FC236}">
                <a16:creationId xmlns:a16="http://schemas.microsoft.com/office/drawing/2014/main" xmlns="" id="{D34E6F86-95C5-8D02-62E0-38037CA4CA4F}"/>
              </a:ext>
            </a:extLst>
          </p:cNvPr>
          <p:cNvSpPr txBox="1"/>
          <p:nvPr/>
        </p:nvSpPr>
        <p:spPr>
          <a:xfrm>
            <a:off x="8143386" y="2717919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ndustrial IOT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Custom IIOT Solutions</a:t>
            </a:r>
          </a:p>
        </p:txBody>
      </p:sp>
      <p:sp>
        <p:nvSpPr>
          <p:cNvPr id="48" name="TextBox 47">
            <a:hlinkClick r:id="rId25"/>
            <a:extLst>
              <a:ext uri="{FF2B5EF4-FFF2-40B4-BE49-F238E27FC236}">
                <a16:creationId xmlns:a16="http://schemas.microsoft.com/office/drawing/2014/main" xmlns="" id="{C8706D9F-CED9-5C7C-91C0-CA660A5C31E1}"/>
              </a:ext>
            </a:extLst>
          </p:cNvPr>
          <p:cNvSpPr txBox="1"/>
          <p:nvPr/>
        </p:nvSpPr>
        <p:spPr>
          <a:xfrm>
            <a:off x="406823" y="5153554"/>
            <a:ext cx="179889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CTV </a:t>
            </a:r>
            <a:r>
              <a:rPr lang="en-US" sz="14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urveillance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General Purpose &amp; Project Series</a:t>
            </a:r>
          </a:p>
        </p:txBody>
      </p:sp>
      <p:sp>
        <p:nvSpPr>
          <p:cNvPr id="52" name="TextBox 51">
            <a:hlinkClick r:id="rId26"/>
            <a:extLst>
              <a:ext uri="{FF2B5EF4-FFF2-40B4-BE49-F238E27FC236}">
                <a16:creationId xmlns:a16="http://schemas.microsoft.com/office/drawing/2014/main" xmlns="" id="{75BDE65D-5E31-6571-7E40-88DE332FE2C2}"/>
              </a:ext>
            </a:extLst>
          </p:cNvPr>
          <p:cNvSpPr txBox="1"/>
          <p:nvPr/>
        </p:nvSpPr>
        <p:spPr>
          <a:xfrm>
            <a:off x="8079873" y="5148285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Digital Display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ignages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Indoor &amp; Outdoor Applications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1B8D654-2FF9-B117-DC03-8D01DEECD69B}"/>
              </a:ext>
            </a:extLst>
          </p:cNvPr>
          <p:cNvSpPr txBox="1"/>
          <p:nvPr/>
        </p:nvSpPr>
        <p:spPr>
          <a:xfrm>
            <a:off x="10092025" y="5158996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attery Packs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Li-Ion &amp; LFP  Battery Packs</a:t>
            </a:r>
            <a:endParaRPr lang="en-US" sz="14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D70116AC-E983-3BD1-1A2F-7FF14FCDD2D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4" y="1022760"/>
            <a:ext cx="881897" cy="83775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712FAC83-8668-23C8-0D39-4061AB66109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5" y="975020"/>
            <a:ext cx="746789" cy="17710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09E1A0B5-48B9-DC71-4A7F-0153AE46C0C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0" y="2169426"/>
            <a:ext cx="337580" cy="52475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E596D107-6997-7E4C-A801-C48BC836A35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0" y="2090435"/>
            <a:ext cx="398054" cy="63337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C1B02450-5B50-A999-7F17-EBFA2B82E25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" y="1791356"/>
            <a:ext cx="410712" cy="373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138F4F6E-C5BC-C716-E1EA-2E7C26996EC9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279">
            <a:off x="1148991" y="1499037"/>
            <a:ext cx="474467" cy="48180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EA21A137-D846-0EB7-8D65-A25DBFA03B0B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32" y="1081011"/>
            <a:ext cx="448554" cy="501266"/>
          </a:xfrm>
          <a:prstGeom prst="rect">
            <a:avLst/>
          </a:prstGeom>
        </p:spPr>
      </p:pic>
      <p:pic>
        <p:nvPicPr>
          <p:cNvPr id="39" name="Picture 38">
            <a:hlinkClick r:id="rId34"/>
            <a:extLst>
              <a:ext uri="{FF2B5EF4-FFF2-40B4-BE49-F238E27FC236}">
                <a16:creationId xmlns:a16="http://schemas.microsoft.com/office/drawing/2014/main" xmlns="" id="{3F800F8A-A5DD-D967-E6D1-26FDBDB73938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29" y="3610653"/>
            <a:ext cx="1758598" cy="1349061"/>
          </a:xfrm>
          <a:prstGeom prst="rect">
            <a:avLst/>
          </a:prstGeom>
        </p:spPr>
      </p:pic>
      <p:pic>
        <p:nvPicPr>
          <p:cNvPr id="20" name="Picture 3" descr="C:\Users\Admin\Downloads\WebSankalp Product Brochure_Main Page (2).jpg">
            <a:extLst>
              <a:ext uri="{FF2B5EF4-FFF2-40B4-BE49-F238E27FC236}">
                <a16:creationId xmlns:a16="http://schemas.microsoft.com/office/drawing/2014/main" xmlns="" id="{C11BEAA7-E57B-CD2D-D79E-2AB7FE35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926" y="3683540"/>
            <a:ext cx="1484799" cy="1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hlinkClick r:id="rId37"/>
            <a:extLst>
              <a:ext uri="{FF2B5EF4-FFF2-40B4-BE49-F238E27FC236}">
                <a16:creationId xmlns:a16="http://schemas.microsoft.com/office/drawing/2014/main" xmlns="" id="{C0E62529-FAE8-7179-9822-A0548BD07E19}"/>
              </a:ext>
            </a:extLst>
          </p:cNvPr>
          <p:cNvSpPr txBox="1"/>
          <p:nvPr/>
        </p:nvSpPr>
        <p:spPr>
          <a:xfrm>
            <a:off x="6112209" y="5158996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Interactive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ED Screens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For  Institutions &amp; Corporates</a:t>
            </a:r>
          </a:p>
        </p:txBody>
      </p:sp>
      <p:sp>
        <p:nvSpPr>
          <p:cNvPr id="25" name="TextBox 24">
            <a:hlinkClick r:id="rId38"/>
            <a:extLst>
              <a:ext uri="{FF2B5EF4-FFF2-40B4-BE49-F238E27FC236}">
                <a16:creationId xmlns:a16="http://schemas.microsoft.com/office/drawing/2014/main" xmlns="" id="{C26C63BB-FEE0-5838-2ADC-DF05B3B4E78E}"/>
              </a:ext>
            </a:extLst>
          </p:cNvPr>
          <p:cNvSpPr txBox="1"/>
          <p:nvPr/>
        </p:nvSpPr>
        <p:spPr>
          <a:xfrm>
            <a:off x="4150941" y="5158996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Video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onferencing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End to End Meeting Room Setups</a:t>
            </a:r>
          </a:p>
        </p:txBody>
      </p:sp>
      <p:sp>
        <p:nvSpPr>
          <p:cNvPr id="38" name="TextBox 37">
            <a:hlinkClick r:id="rId39" action="ppaction://hlinkpres?slideindex=1&amp;slidetitle="/>
            <a:extLst>
              <a:ext uri="{FF2B5EF4-FFF2-40B4-BE49-F238E27FC236}">
                <a16:creationId xmlns:a16="http://schemas.microsoft.com/office/drawing/2014/main" xmlns="" id="{61EA8A23-5CE0-158D-9AFA-450ED2D7AECE}"/>
              </a:ext>
            </a:extLst>
          </p:cNvPr>
          <p:cNvSpPr txBox="1"/>
          <p:nvPr/>
        </p:nvSpPr>
        <p:spPr>
          <a:xfrm>
            <a:off x="10073200" y="2717919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oftware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Custom Applications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F189952A-90DE-48FA-83A8-6EA5EC11C33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42" y="1739789"/>
            <a:ext cx="385068" cy="385068"/>
          </a:xfrm>
          <a:prstGeom prst="rect">
            <a:avLst/>
          </a:prstGeom>
        </p:spPr>
      </p:pic>
      <p:sp>
        <p:nvSpPr>
          <p:cNvPr id="11" name="TextBox 10">
            <a:hlinkClick r:id="rId41" action="ppaction://hlinksldjump"/>
            <a:extLst>
              <a:ext uri="{FF2B5EF4-FFF2-40B4-BE49-F238E27FC236}">
                <a16:creationId xmlns:a16="http://schemas.microsoft.com/office/drawing/2014/main" xmlns="" id="{64DD5238-53B3-87DC-FADD-7C1A3B10117E}"/>
              </a:ext>
            </a:extLst>
          </p:cNvPr>
          <p:cNvSpPr txBox="1"/>
          <p:nvPr/>
        </p:nvSpPr>
        <p:spPr>
          <a:xfrm>
            <a:off x="2385244" y="2719867"/>
            <a:ext cx="164365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Point of Sales (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OS)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One Stop POS Solution</a:t>
            </a:r>
          </a:p>
        </p:txBody>
      </p:sp>
      <p:sp>
        <p:nvSpPr>
          <p:cNvPr id="17" name="TextBox 16">
            <a:hlinkClick r:id="rId42" action="ppaction://hlinksldjump"/>
            <a:extLst>
              <a:ext uri="{FF2B5EF4-FFF2-40B4-BE49-F238E27FC236}">
                <a16:creationId xmlns:a16="http://schemas.microsoft.com/office/drawing/2014/main" xmlns="" id="{ADBEBD08-3F8F-FC05-2665-C4A189FB7D0A}"/>
              </a:ext>
            </a:extLst>
          </p:cNvPr>
          <p:cNvSpPr txBox="1"/>
          <p:nvPr/>
        </p:nvSpPr>
        <p:spPr>
          <a:xfrm>
            <a:off x="324269" y="2723618"/>
            <a:ext cx="19639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Barcode &amp; RFID (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IDC)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Hardware, Labels,  Ribbons, Services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612E2C1-4C40-59FD-A2FE-CE2C6CF8EFDF}"/>
              </a:ext>
            </a:extLst>
          </p:cNvPr>
          <p:cNvSpPr txBox="1"/>
          <p:nvPr/>
        </p:nvSpPr>
        <p:spPr>
          <a:xfrm>
            <a:off x="-976179" y="6578914"/>
            <a:ext cx="941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i n f o @ w e b s a n k a l p . c o m   |  9 3 2 6 8 2 5 8 9 5  |  w </a:t>
            </a:r>
            <a:r>
              <a:rPr lang="en-US" sz="1400" dirty="0" err="1">
                <a:solidFill>
                  <a:srgbClr val="002060"/>
                </a:solidFill>
              </a:rPr>
              <a:t>w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w</a:t>
            </a:r>
            <a:r>
              <a:rPr lang="en-US" sz="1400" dirty="0">
                <a:solidFill>
                  <a:srgbClr val="002060"/>
                </a:solidFill>
              </a:rPr>
              <a:t> . w e b s a n k a l p . c o m</a:t>
            </a:r>
          </a:p>
        </p:txBody>
      </p:sp>
      <p:sp>
        <p:nvSpPr>
          <p:cNvPr id="46" name="TextBox 45">
            <a:hlinkClick r:id="rId43"/>
            <a:extLst>
              <a:ext uri="{FF2B5EF4-FFF2-40B4-BE49-F238E27FC236}">
                <a16:creationId xmlns:a16="http://schemas.microsoft.com/office/drawing/2014/main" xmlns="" id="{B757A9E9-D3FB-22AF-3D10-B3DAA9FF6FFE}"/>
              </a:ext>
            </a:extLst>
          </p:cNvPr>
          <p:cNvSpPr txBox="1"/>
          <p:nvPr/>
        </p:nvSpPr>
        <p:spPr>
          <a:xfrm>
            <a:off x="6224346" y="2732651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Self Service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</a:t>
            </a: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iosks </a:t>
            </a:r>
          </a:p>
          <a:p>
            <a:pPr algn="ctr"/>
            <a:r>
              <a:rPr lang="en-US" sz="9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15 - 32” | Desktop &amp; Wall Mount</a:t>
            </a:r>
            <a:endParaRPr lang="en-US" sz="14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94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38D1BA41-BDC3-5D2B-5A0A-623AEA58D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8">
            <a:extLst>
              <a:ext uri="{FF2B5EF4-FFF2-40B4-BE49-F238E27FC236}">
                <a16:creationId xmlns:a16="http://schemas.microsoft.com/office/drawing/2014/main" xmlns="" id="{C999E0F5-CE3F-FCD5-E0F0-2D7931F33C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xmlns="" id="{BCB0274A-A6CA-C2FA-6D53-DEB895F47F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32">
            <a:extLst>
              <a:ext uri="{FF2B5EF4-FFF2-40B4-BE49-F238E27FC236}">
                <a16:creationId xmlns:a16="http://schemas.microsoft.com/office/drawing/2014/main" xmlns="" id="{87E3020E-ABFA-AF0F-09C6-0D3F895C29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272B328-934C-9D73-5421-35A90F38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20" y="136471"/>
            <a:ext cx="8232296" cy="565220"/>
          </a:xfr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</a:t>
            </a:r>
            <a:r>
              <a:rPr lang="en-US" sz="3200" dirty="0">
                <a:solidFill>
                  <a:srgbClr val="002060"/>
                </a:solidFill>
              </a:rPr>
              <a:t> A R C O D E  &amp;  </a:t>
            </a:r>
            <a:r>
              <a:rPr lang="en-US" sz="3200" dirty="0">
                <a:solidFill>
                  <a:srgbClr val="FF0000"/>
                </a:solidFill>
              </a:rPr>
              <a:t>R</a:t>
            </a:r>
            <a:r>
              <a:rPr lang="en-US" sz="3200" dirty="0">
                <a:solidFill>
                  <a:srgbClr val="002060"/>
                </a:solidFill>
              </a:rPr>
              <a:t> F I D  ( 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>
                <a:solidFill>
                  <a:srgbClr val="002060"/>
                </a:solidFill>
              </a:rPr>
              <a:t> I D C )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10" name="Parallelogram 2">
            <a:extLst>
              <a:ext uri="{FF2B5EF4-FFF2-40B4-BE49-F238E27FC236}">
                <a16:creationId xmlns:a16="http://schemas.microsoft.com/office/drawing/2014/main" xmlns="" id="{641A35D7-667C-B46D-4231-82386325983A}"/>
              </a:ext>
            </a:extLst>
          </p:cNvPr>
          <p:cNvSpPr/>
          <p:nvPr/>
        </p:nvSpPr>
        <p:spPr>
          <a:xfrm flipH="1" flipV="1">
            <a:off x="7346936" y="6629931"/>
            <a:ext cx="4943915" cy="338554"/>
          </a:xfrm>
          <a:custGeom>
            <a:avLst/>
            <a:gdLst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502785 w 4547870"/>
              <a:gd name="connsiteY3" fmla="*/ 180340 h 180340"/>
              <a:gd name="connsiteX4" fmla="*/ 0 w 4547870"/>
              <a:gd name="connsiteY4" fmla="*/ 180340 h 180340"/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358406 w 4547870"/>
              <a:gd name="connsiteY3" fmla="*/ 174324 h 180340"/>
              <a:gd name="connsiteX4" fmla="*/ 0 w 4547870"/>
              <a:gd name="connsiteY4" fmla="*/ 180340 h 18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7870" h="180340">
                <a:moveTo>
                  <a:pt x="0" y="180340"/>
                </a:moveTo>
                <a:lnTo>
                  <a:pt x="45085" y="0"/>
                </a:lnTo>
                <a:lnTo>
                  <a:pt x="4547870" y="0"/>
                </a:lnTo>
                <a:lnTo>
                  <a:pt x="4358406" y="174324"/>
                </a:lnTo>
                <a:lnTo>
                  <a:pt x="0" y="180340"/>
                </a:lnTo>
                <a:close/>
              </a:path>
            </a:pathLst>
          </a:cu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F1C7F88-F571-1418-D3CC-47C6FCD0CC4E}"/>
              </a:ext>
            </a:extLst>
          </p:cNvPr>
          <p:cNvSpPr txBox="1"/>
          <p:nvPr/>
        </p:nvSpPr>
        <p:spPr>
          <a:xfrm>
            <a:off x="7705510" y="6607618"/>
            <a:ext cx="43541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</a:rPr>
              <a:t>P u n e     |    S a m b h a j I n a g a r    |    N a s h I k    |    M u m b a </a:t>
            </a:r>
            <a:r>
              <a:rPr lang="en-US" sz="1100" b="1" dirty="0" err="1">
                <a:solidFill>
                  <a:schemeClr val="bg1"/>
                </a:solidFill>
              </a:rPr>
              <a:t>i</a:t>
            </a:r>
            <a:endParaRPr lang="en-US" sz="1100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EAD9AA99-EBFB-386E-5A46-511D2D3B5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093066"/>
              </p:ext>
            </p:extLst>
          </p:nvPr>
        </p:nvGraphicFramePr>
        <p:xfrm>
          <a:off x="332197" y="879560"/>
          <a:ext cx="11600568" cy="490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428">
                  <a:extLst>
                    <a:ext uri="{9D8B030D-6E8A-4147-A177-3AD203B41FA5}">
                      <a16:colId xmlns:a16="http://schemas.microsoft.com/office/drawing/2014/main" xmlns="" val="3538161023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1488340020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39846297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061837278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893817845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542458222"/>
                    </a:ext>
                  </a:extLst>
                </a:gridCol>
              </a:tblGrid>
              <a:tr h="24517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1455681"/>
                  </a:ext>
                </a:extLst>
              </a:tr>
              <a:tr h="245170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4873421"/>
                  </a:ext>
                </a:extLst>
              </a:tr>
            </a:tbl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8EBBBB82-BCC8-93F8-F785-CB1809ACEA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60" y="120737"/>
            <a:ext cx="2202331" cy="621027"/>
          </a:xfrm>
          <a:prstGeom prst="rect">
            <a:avLst/>
          </a:prstGeom>
        </p:spPr>
      </p:pic>
      <p:pic>
        <p:nvPicPr>
          <p:cNvPr id="50" name="Picture 49">
            <a:hlinkClick r:id="rId4" action="ppaction://hlinksldjump"/>
            <a:extLst>
              <a:ext uri="{FF2B5EF4-FFF2-40B4-BE49-F238E27FC236}">
                <a16:creationId xmlns:a16="http://schemas.microsoft.com/office/drawing/2014/main" xmlns="" id="{8672E791-5739-332A-554D-EEBE289D77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65" y="93606"/>
            <a:ext cx="622003" cy="622003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xmlns="" id="{2C1D86C8-7BEB-3CDB-4DD4-6C26C61F2C61}"/>
              </a:ext>
            </a:extLst>
          </p:cNvPr>
          <p:cNvSpPr txBox="1"/>
          <p:nvPr/>
        </p:nvSpPr>
        <p:spPr>
          <a:xfrm>
            <a:off x="350723" y="2723618"/>
            <a:ext cx="19111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Barcode Printer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ID, Desktop, Mid Range &amp; Industrial</a:t>
            </a:r>
          </a:p>
        </p:txBody>
      </p:sp>
      <p:sp>
        <p:nvSpPr>
          <p:cNvPr id="30" name="TextBox 29">
            <a:hlinkClick r:id="rId7"/>
            <a:extLst>
              <a:ext uri="{FF2B5EF4-FFF2-40B4-BE49-F238E27FC236}">
                <a16:creationId xmlns:a16="http://schemas.microsoft.com/office/drawing/2014/main" xmlns="" id="{CC331A45-3CC5-2215-67D7-C6102400CCAC}"/>
              </a:ext>
            </a:extLst>
          </p:cNvPr>
          <p:cNvSpPr txBox="1"/>
          <p:nvPr/>
        </p:nvSpPr>
        <p:spPr>
          <a:xfrm>
            <a:off x="2265951" y="2719867"/>
            <a:ext cx="18822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Barcode Scanners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General, Light Industrial &amp; Industrial</a:t>
            </a:r>
          </a:p>
        </p:txBody>
      </p:sp>
      <p:sp>
        <p:nvSpPr>
          <p:cNvPr id="8" name="TextBox 7">
            <a:hlinkClick r:id="rId8"/>
            <a:extLst>
              <a:ext uri="{FF2B5EF4-FFF2-40B4-BE49-F238E27FC236}">
                <a16:creationId xmlns:a16="http://schemas.microsoft.com/office/drawing/2014/main" xmlns="" id="{9607A11A-C071-6AB4-3EB4-CB7F4AF90E90}"/>
              </a:ext>
            </a:extLst>
          </p:cNvPr>
          <p:cNvSpPr txBox="1"/>
          <p:nvPr/>
        </p:nvSpPr>
        <p:spPr>
          <a:xfrm>
            <a:off x="4239934" y="2717919"/>
            <a:ext cx="183415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Mobile Computers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Light Industrial &amp; Industrial Rugged</a:t>
            </a:r>
            <a:endParaRPr lang="en-US" sz="1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>
            <a:hlinkClick r:id="rId9"/>
            <a:extLst>
              <a:ext uri="{FF2B5EF4-FFF2-40B4-BE49-F238E27FC236}">
                <a16:creationId xmlns:a16="http://schemas.microsoft.com/office/drawing/2014/main" xmlns="" id="{4D147073-B46E-7241-6DE6-59E94979A8FA}"/>
              </a:ext>
            </a:extLst>
          </p:cNvPr>
          <p:cNvSpPr txBox="1"/>
          <p:nvPr/>
        </p:nvSpPr>
        <p:spPr>
          <a:xfrm>
            <a:off x="2353530" y="5160106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Label Applicators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LPA and Print &amp; Apply Systems</a:t>
            </a:r>
            <a:endParaRPr lang="en-US" sz="14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TextBox 45">
            <a:hlinkClick r:id="rId10"/>
            <a:extLst>
              <a:ext uri="{FF2B5EF4-FFF2-40B4-BE49-F238E27FC236}">
                <a16:creationId xmlns:a16="http://schemas.microsoft.com/office/drawing/2014/main" xmlns="" id="{7E4F29CE-37C0-E570-EE54-04D2B7C5A73B}"/>
              </a:ext>
            </a:extLst>
          </p:cNvPr>
          <p:cNvSpPr txBox="1"/>
          <p:nvPr/>
        </p:nvSpPr>
        <p:spPr>
          <a:xfrm>
            <a:off x="6262495" y="2732796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VMT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Android &amp; Windows OS</a:t>
            </a:r>
            <a:endParaRPr lang="en-US" sz="14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TextBox 46">
            <a:hlinkClick r:id="rId11"/>
            <a:extLst>
              <a:ext uri="{FF2B5EF4-FFF2-40B4-BE49-F238E27FC236}">
                <a16:creationId xmlns:a16="http://schemas.microsoft.com/office/drawing/2014/main" xmlns="" id="{086A57B0-555A-7AE1-8060-200C8C40EE6C}"/>
              </a:ext>
            </a:extLst>
          </p:cNvPr>
          <p:cNvSpPr txBox="1"/>
          <p:nvPr/>
        </p:nvSpPr>
        <p:spPr>
          <a:xfrm>
            <a:off x="8143386" y="2717919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Industrial Tablets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Android &amp; Windows OS</a:t>
            </a:r>
          </a:p>
        </p:txBody>
      </p:sp>
      <p:sp>
        <p:nvSpPr>
          <p:cNvPr id="48" name="TextBox 47">
            <a:hlinkClick r:id="rId12"/>
            <a:extLst>
              <a:ext uri="{FF2B5EF4-FFF2-40B4-BE49-F238E27FC236}">
                <a16:creationId xmlns:a16="http://schemas.microsoft.com/office/drawing/2014/main" xmlns="" id="{DDEF34EC-8EDD-104C-79F9-FB6004958299}"/>
              </a:ext>
            </a:extLst>
          </p:cNvPr>
          <p:cNvSpPr txBox="1"/>
          <p:nvPr/>
        </p:nvSpPr>
        <p:spPr>
          <a:xfrm>
            <a:off x="637468" y="5153554"/>
            <a:ext cx="13376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Mobile Printers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2, 3 &amp; 4 Inch</a:t>
            </a:r>
          </a:p>
        </p:txBody>
      </p:sp>
      <p:sp>
        <p:nvSpPr>
          <p:cNvPr id="52" name="TextBox 51">
            <a:hlinkClick r:id="rId13"/>
            <a:extLst>
              <a:ext uri="{FF2B5EF4-FFF2-40B4-BE49-F238E27FC236}">
                <a16:creationId xmlns:a16="http://schemas.microsoft.com/office/drawing/2014/main" xmlns="" id="{F250AD7B-1D38-0847-188B-3879B2B86D47}"/>
              </a:ext>
            </a:extLst>
          </p:cNvPr>
          <p:cNvSpPr txBox="1"/>
          <p:nvPr/>
        </p:nvSpPr>
        <p:spPr>
          <a:xfrm>
            <a:off x="8079873" y="5148285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Machine Vision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Mission Critical Identifications</a:t>
            </a:r>
          </a:p>
        </p:txBody>
      </p:sp>
      <p:sp>
        <p:nvSpPr>
          <p:cNvPr id="22" name="TextBox 21">
            <a:hlinkClick r:id="rId14"/>
            <a:extLst>
              <a:ext uri="{FF2B5EF4-FFF2-40B4-BE49-F238E27FC236}">
                <a16:creationId xmlns:a16="http://schemas.microsoft.com/office/drawing/2014/main" xmlns="" id="{5F907205-6A0A-3A93-1DB8-1BF439874B15}"/>
              </a:ext>
            </a:extLst>
          </p:cNvPr>
          <p:cNvSpPr txBox="1"/>
          <p:nvPr/>
        </p:nvSpPr>
        <p:spPr>
          <a:xfrm>
            <a:off x="6112209" y="5158996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RFID Devices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RFID Readers &amp; Printers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F2A826F-5624-FF38-E6D1-53B8C66903F9}"/>
              </a:ext>
            </a:extLst>
          </p:cNvPr>
          <p:cNvSpPr txBox="1"/>
          <p:nvPr/>
        </p:nvSpPr>
        <p:spPr>
          <a:xfrm>
            <a:off x="4150941" y="5158996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Label &amp; Ribbon Rolls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Plain &amp; Pre-Printed, RFID Tags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5991211-DC9E-A191-5CD0-D6ADD8DD28E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47" y="2109038"/>
            <a:ext cx="559268" cy="571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763C539-4EB5-2DB0-5533-3705D19403D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10" y="2092967"/>
            <a:ext cx="472092" cy="6283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4B22F26D-865C-DE19-29E6-D414EF1150C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9" y="2076995"/>
            <a:ext cx="699391" cy="6556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10F0EF35-81A7-040C-2666-5970A7D620D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1" y="925056"/>
            <a:ext cx="1890251" cy="1260167"/>
          </a:xfrm>
          <a:prstGeom prst="rect">
            <a:avLst/>
          </a:prstGeom>
        </p:spPr>
      </p:pic>
      <p:pic>
        <p:nvPicPr>
          <p:cNvPr id="51" name="Picture 50">
            <a:hlinkClick r:id="rId19"/>
            <a:extLst>
              <a:ext uri="{FF2B5EF4-FFF2-40B4-BE49-F238E27FC236}">
                <a16:creationId xmlns:a16="http://schemas.microsoft.com/office/drawing/2014/main" xmlns="" id="{2E6C2494-4F6C-1703-6AFD-E5B6E529EA2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1" y="5719509"/>
            <a:ext cx="1201101" cy="459245"/>
          </a:xfrm>
          <a:prstGeom prst="rect">
            <a:avLst/>
          </a:prstGeom>
        </p:spPr>
      </p:pic>
      <p:pic>
        <p:nvPicPr>
          <p:cNvPr id="57" name="Picture 56">
            <a:hlinkClick r:id="rId21"/>
            <a:extLst>
              <a:ext uri="{FF2B5EF4-FFF2-40B4-BE49-F238E27FC236}">
                <a16:creationId xmlns:a16="http://schemas.microsoft.com/office/drawing/2014/main" xmlns="" id="{03EAE5D5-130E-5E1A-8C73-05F62130984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741" y="5678462"/>
            <a:ext cx="1643654" cy="662249"/>
          </a:xfrm>
          <a:prstGeom prst="rect">
            <a:avLst/>
          </a:prstGeom>
        </p:spPr>
      </p:pic>
      <p:pic>
        <p:nvPicPr>
          <p:cNvPr id="61" name="Picture 60">
            <a:hlinkClick r:id="rId23"/>
            <a:extLst>
              <a:ext uri="{FF2B5EF4-FFF2-40B4-BE49-F238E27FC236}">
                <a16:creationId xmlns:a16="http://schemas.microsoft.com/office/drawing/2014/main" xmlns="" id="{D5B59F31-E04F-6124-0718-B8565DE87EEC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502" y="5846409"/>
            <a:ext cx="1204874" cy="332345"/>
          </a:xfrm>
          <a:prstGeom prst="rect">
            <a:avLst/>
          </a:prstGeom>
        </p:spPr>
      </p:pic>
      <p:pic>
        <p:nvPicPr>
          <p:cNvPr id="63" name="Picture 62">
            <a:hlinkClick r:id="rId25"/>
            <a:extLst>
              <a:ext uri="{FF2B5EF4-FFF2-40B4-BE49-F238E27FC236}">
                <a16:creationId xmlns:a16="http://schemas.microsoft.com/office/drawing/2014/main" xmlns="" id="{5F15863A-A2C5-652D-7FCF-142F88305A9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49" y="5855618"/>
            <a:ext cx="787341" cy="387196"/>
          </a:xfrm>
          <a:prstGeom prst="rect">
            <a:avLst/>
          </a:prstGeom>
        </p:spPr>
      </p:pic>
      <p:pic>
        <p:nvPicPr>
          <p:cNvPr id="67" name="Picture 66">
            <a:hlinkClick r:id="rId27"/>
            <a:extLst>
              <a:ext uri="{FF2B5EF4-FFF2-40B4-BE49-F238E27FC236}">
                <a16:creationId xmlns:a16="http://schemas.microsoft.com/office/drawing/2014/main" xmlns="" id="{F560E14E-3CBB-A030-9289-67A6A2B04AB7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460" y="5697690"/>
            <a:ext cx="1731795" cy="696361"/>
          </a:xfrm>
          <a:prstGeom prst="rect">
            <a:avLst/>
          </a:prstGeom>
        </p:spPr>
      </p:pic>
      <p:pic>
        <p:nvPicPr>
          <p:cNvPr id="71" name="Picture 70">
            <a:hlinkClick r:id="rId29"/>
            <a:extLst>
              <a:ext uri="{FF2B5EF4-FFF2-40B4-BE49-F238E27FC236}">
                <a16:creationId xmlns:a16="http://schemas.microsoft.com/office/drawing/2014/main" xmlns="" id="{63EB13B9-088F-8BF3-0302-B1231CDFF30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88" y="6269675"/>
            <a:ext cx="784750" cy="248751"/>
          </a:xfrm>
          <a:prstGeom prst="rect">
            <a:avLst/>
          </a:prstGeom>
        </p:spPr>
      </p:pic>
      <p:pic>
        <p:nvPicPr>
          <p:cNvPr id="73" name="Picture 72">
            <a:hlinkClick r:id="rId31"/>
            <a:extLst>
              <a:ext uri="{FF2B5EF4-FFF2-40B4-BE49-F238E27FC236}">
                <a16:creationId xmlns:a16="http://schemas.microsoft.com/office/drawing/2014/main" xmlns="" id="{6BFB67EE-158C-9F67-EA11-77826D7930AD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20" y="5793035"/>
            <a:ext cx="1163209" cy="396549"/>
          </a:xfrm>
          <a:prstGeom prst="rect">
            <a:avLst/>
          </a:prstGeom>
        </p:spPr>
      </p:pic>
      <p:pic>
        <p:nvPicPr>
          <p:cNvPr id="75" name="Picture 74">
            <a:hlinkClick r:id="rId33"/>
            <a:extLst>
              <a:ext uri="{FF2B5EF4-FFF2-40B4-BE49-F238E27FC236}">
                <a16:creationId xmlns:a16="http://schemas.microsoft.com/office/drawing/2014/main" xmlns="" id="{347BB5CF-CB9A-1319-5C59-F0BBEED2794D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3" y="6138050"/>
            <a:ext cx="760311" cy="427562"/>
          </a:xfrm>
          <a:prstGeom prst="rect">
            <a:avLst/>
          </a:prstGeom>
        </p:spPr>
      </p:pic>
      <p:pic>
        <p:nvPicPr>
          <p:cNvPr id="77" name="Picture 76">
            <a:hlinkClick r:id="rId35"/>
            <a:extLst>
              <a:ext uri="{FF2B5EF4-FFF2-40B4-BE49-F238E27FC236}">
                <a16:creationId xmlns:a16="http://schemas.microsoft.com/office/drawing/2014/main" xmlns="" id="{13094020-804A-72EF-2285-C2EEAEB6E672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633" y="5811153"/>
            <a:ext cx="936546" cy="377347"/>
          </a:xfrm>
          <a:prstGeom prst="rect">
            <a:avLst/>
          </a:prstGeom>
        </p:spPr>
      </p:pic>
      <p:pic>
        <p:nvPicPr>
          <p:cNvPr id="79" name="Picture 78">
            <a:hlinkClick r:id="rId9"/>
            <a:extLst>
              <a:ext uri="{FF2B5EF4-FFF2-40B4-BE49-F238E27FC236}">
                <a16:creationId xmlns:a16="http://schemas.microsoft.com/office/drawing/2014/main" xmlns="" id="{0B80EC8F-DA01-C812-EB37-F15ECE675742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282" y="6214980"/>
            <a:ext cx="825304" cy="311552"/>
          </a:xfrm>
          <a:prstGeom prst="rect">
            <a:avLst/>
          </a:prstGeom>
        </p:spPr>
      </p:pic>
      <p:pic>
        <p:nvPicPr>
          <p:cNvPr id="81" name="Picture 80">
            <a:hlinkClick r:id="rId38"/>
            <a:extLst>
              <a:ext uri="{FF2B5EF4-FFF2-40B4-BE49-F238E27FC236}">
                <a16:creationId xmlns:a16="http://schemas.microsoft.com/office/drawing/2014/main" xmlns="" id="{B72CE70C-94C0-B25F-DC82-0E5E71DBF8CA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24" y="6157536"/>
            <a:ext cx="989630" cy="415219"/>
          </a:xfrm>
          <a:prstGeom prst="rect">
            <a:avLst/>
          </a:prstGeom>
        </p:spPr>
      </p:pic>
      <p:pic>
        <p:nvPicPr>
          <p:cNvPr id="83" name="Picture 82">
            <a:hlinkClick r:id="rId40"/>
            <a:extLst>
              <a:ext uri="{FF2B5EF4-FFF2-40B4-BE49-F238E27FC236}">
                <a16:creationId xmlns:a16="http://schemas.microsoft.com/office/drawing/2014/main" xmlns="" id="{549178ED-E9E3-32AB-B332-79884AC9C873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0" y="6311048"/>
            <a:ext cx="355276" cy="186816"/>
          </a:xfrm>
          <a:prstGeom prst="rect">
            <a:avLst/>
          </a:prstGeom>
        </p:spPr>
      </p:pic>
      <p:pic>
        <p:nvPicPr>
          <p:cNvPr id="85" name="Picture 84">
            <a:hlinkClick r:id="rId42"/>
            <a:extLst>
              <a:ext uri="{FF2B5EF4-FFF2-40B4-BE49-F238E27FC236}">
                <a16:creationId xmlns:a16="http://schemas.microsoft.com/office/drawing/2014/main" xmlns="" id="{EAD26D3A-4DB3-68C6-18AB-3CFE9D29D8DB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009" y="6176817"/>
            <a:ext cx="1097756" cy="38144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xmlns="" id="{DECC47E8-4D47-3E42-32F4-A693EFAEA4CA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4" y="1006119"/>
            <a:ext cx="592746" cy="95237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898530A4-B325-E024-2C62-6635952B2428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81" y="1006119"/>
            <a:ext cx="616343" cy="90026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C2B0BF95-ADE1-2313-2404-FE8372079F60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08" y="1727754"/>
            <a:ext cx="961140" cy="103178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xmlns="" id="{3DDEB559-68F7-24AD-22AB-3A4032C3587E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76" y="1313653"/>
            <a:ext cx="701525" cy="65210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xmlns="" id="{CAF15A26-39C9-36AD-47D5-0BB00DC621D0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50" y="1814962"/>
            <a:ext cx="851103" cy="92633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xmlns="" id="{D5BE9769-36E5-F43C-451F-FC26F0CE61E7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32" y="818156"/>
            <a:ext cx="747429" cy="638094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B166B631-50CD-11D3-CE33-331EBAF1F35C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86" y="1205112"/>
            <a:ext cx="1250791" cy="144054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C1B4A862-D012-7B6C-5ECE-46E6DFB5211E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17" y="1285213"/>
            <a:ext cx="691692" cy="1269159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xmlns="" id="{2C415748-BB27-FD5E-0B59-8E1D7ECA9CEA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00" y="1004650"/>
            <a:ext cx="470737" cy="107699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72C16FB5-F729-9063-2A10-25663A9AAB59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935" y="1428834"/>
            <a:ext cx="542922" cy="46399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xmlns="" id="{8F5406EB-94EF-8007-47B6-A3F9EA21D2A2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50" y="1087736"/>
            <a:ext cx="1489529" cy="111714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xmlns="" id="{F35B5E4F-2FEE-5CB1-2A5E-F3D52946C554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96" y="944740"/>
            <a:ext cx="1429774" cy="149715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xmlns="" id="{633F6C01-EF74-4397-57A6-2971163FAC53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6" y="1536146"/>
            <a:ext cx="1426123" cy="119650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xmlns="" id="{95049F17-B78E-D148-7309-90959B054E4D}"/>
              </a:ext>
            </a:extLst>
          </p:cNvPr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54" y="2179483"/>
            <a:ext cx="630190" cy="615679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232DB6A7-7906-582B-06FA-8B2226ABED3A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022" y="2375451"/>
            <a:ext cx="721240" cy="71440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xmlns="" id="{6DA75B3E-947B-A4E1-8782-72D499470231}"/>
              </a:ext>
            </a:extLst>
          </p:cNvPr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9" y="3704537"/>
            <a:ext cx="1956836" cy="130455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F17CBE1B-8A39-2C2F-854D-DD537EC8E0E9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43" y="3453854"/>
            <a:ext cx="1561044" cy="160671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xmlns="" id="{7D4C2D1D-8690-758F-AB77-60C55883559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9603">
            <a:off x="4160700" y="3438079"/>
            <a:ext cx="1326360" cy="1410722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xmlns="" id="{EEF23674-6862-FD25-0EEA-39A72216C837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352" y="4125451"/>
            <a:ext cx="1343693" cy="101166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xmlns="" id="{8D91AC0A-154A-32A2-53FF-FD6860835C78}"/>
              </a:ext>
            </a:extLst>
          </p:cNvPr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21032">
            <a:off x="5093997" y="3580302"/>
            <a:ext cx="1009459" cy="854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F52786-9DE2-FE9D-6AE6-326A1AB3CF8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55" y="3424745"/>
            <a:ext cx="717995" cy="764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F91496C-4B63-AFCB-189E-A517B413CE36}"/>
              </a:ext>
            </a:extLst>
          </p:cNvPr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4111364"/>
            <a:ext cx="1122664" cy="1007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18A5088-902F-0664-3269-39544C7B35F2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2603">
            <a:off x="13388503" y="3369820"/>
            <a:ext cx="893448" cy="11541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FF91BBB9-38A3-F569-1122-D98C3C463C08}"/>
              </a:ext>
            </a:extLst>
          </p:cNvPr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585">
            <a:off x="6265257" y="3434906"/>
            <a:ext cx="680194" cy="6918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9D7370B2-6702-20A5-8E4F-DE7BBAAA020F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167">
            <a:off x="7393179" y="4219583"/>
            <a:ext cx="528353" cy="973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135FAB9E-F8C9-C1BA-3723-2C183EA76734}"/>
              </a:ext>
            </a:extLst>
          </p:cNvPr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86" y="3767254"/>
            <a:ext cx="620836" cy="5619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52BC9D11-4EE1-AD74-FE19-6D714763F245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118" y="3555065"/>
            <a:ext cx="1556169" cy="11671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E37CAB52-0BA7-4A82-2A53-42F90D59D77A}"/>
              </a:ext>
            </a:extLst>
          </p:cNvPr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150" y="4735240"/>
            <a:ext cx="452541" cy="41799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6950ADFE-3AAC-C510-DBF9-FE3A61557202}"/>
              </a:ext>
            </a:extLst>
          </p:cNvPr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88" y="4711809"/>
            <a:ext cx="428300" cy="49614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248F86D4-65F6-720A-A8E1-294845264E25}"/>
              </a:ext>
            </a:extLst>
          </p:cNvPr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727" y="3541010"/>
            <a:ext cx="1453510" cy="81759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0DE27BF4-AC06-F8F1-4123-C5F63C36115C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603" y="1097422"/>
            <a:ext cx="1481441" cy="83331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3E58D579-6CC4-AED6-1717-58E69F2A7901}"/>
              </a:ext>
            </a:extLst>
          </p:cNvPr>
          <p:cNvPicPr>
            <a:picLocks noChangeAspect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42" y="4646839"/>
            <a:ext cx="1409165" cy="792655"/>
          </a:xfrm>
          <a:prstGeom prst="rect">
            <a:avLst/>
          </a:prstGeom>
        </p:spPr>
      </p:pic>
      <p:sp>
        <p:nvSpPr>
          <p:cNvPr id="80" name="TextBox 79">
            <a:hlinkClick r:id="rId76"/>
            <a:extLst>
              <a:ext uri="{FF2B5EF4-FFF2-40B4-BE49-F238E27FC236}">
                <a16:creationId xmlns:a16="http://schemas.microsoft.com/office/drawing/2014/main" xmlns="" id="{E430CF2F-31C4-2FBA-3CD3-8B7796786A0F}"/>
              </a:ext>
            </a:extLst>
          </p:cNvPr>
          <p:cNvSpPr txBox="1"/>
          <p:nvPr/>
        </p:nvSpPr>
        <p:spPr>
          <a:xfrm>
            <a:off x="10056651" y="1910972"/>
            <a:ext cx="1793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Manufacturing Solutions</a:t>
            </a:r>
          </a:p>
        </p:txBody>
      </p:sp>
      <p:sp>
        <p:nvSpPr>
          <p:cNvPr id="82" name="TextBox 81">
            <a:hlinkClick r:id="rId77"/>
            <a:extLst>
              <a:ext uri="{FF2B5EF4-FFF2-40B4-BE49-F238E27FC236}">
                <a16:creationId xmlns:a16="http://schemas.microsoft.com/office/drawing/2014/main" xmlns="" id="{EB0C8595-A005-9FDB-9050-DC3CAEE69E42}"/>
              </a:ext>
            </a:extLst>
          </p:cNvPr>
          <p:cNvSpPr txBox="1"/>
          <p:nvPr/>
        </p:nvSpPr>
        <p:spPr>
          <a:xfrm>
            <a:off x="10044039" y="2996733"/>
            <a:ext cx="1793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Healthcare Solutions</a:t>
            </a:r>
          </a:p>
        </p:txBody>
      </p:sp>
      <p:sp>
        <p:nvSpPr>
          <p:cNvPr id="84" name="TextBox 83">
            <a:hlinkClick r:id="rId78"/>
            <a:extLst>
              <a:ext uri="{FF2B5EF4-FFF2-40B4-BE49-F238E27FC236}">
                <a16:creationId xmlns:a16="http://schemas.microsoft.com/office/drawing/2014/main" xmlns="" id="{8855CEFD-CDD7-451B-17F3-43C938B47F7F}"/>
              </a:ext>
            </a:extLst>
          </p:cNvPr>
          <p:cNvSpPr txBox="1"/>
          <p:nvPr/>
        </p:nvSpPr>
        <p:spPr>
          <a:xfrm>
            <a:off x="10044039" y="4334773"/>
            <a:ext cx="1793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Transportation &amp; Logistics</a:t>
            </a:r>
          </a:p>
        </p:txBody>
      </p:sp>
      <p:sp>
        <p:nvSpPr>
          <p:cNvPr id="86" name="TextBox 85">
            <a:hlinkClick r:id="rId79"/>
            <a:extLst>
              <a:ext uri="{FF2B5EF4-FFF2-40B4-BE49-F238E27FC236}">
                <a16:creationId xmlns:a16="http://schemas.microsoft.com/office/drawing/2014/main" xmlns="" id="{FAF5E647-FC84-7325-682D-E0173C98E7A2}"/>
              </a:ext>
            </a:extLst>
          </p:cNvPr>
          <p:cNvSpPr txBox="1"/>
          <p:nvPr/>
        </p:nvSpPr>
        <p:spPr>
          <a:xfrm>
            <a:off x="10042372" y="5423927"/>
            <a:ext cx="1793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Retail Solutions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xmlns="" id="{D0F05177-2611-48F5-5372-09351014FFDE}"/>
              </a:ext>
            </a:extLst>
          </p:cNvPr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890" y="2171195"/>
            <a:ext cx="1490978" cy="83867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5EC24130-321F-6946-9D32-21323932CDA9}"/>
              </a:ext>
            </a:extLst>
          </p:cNvPr>
          <p:cNvSpPr txBox="1"/>
          <p:nvPr/>
        </p:nvSpPr>
        <p:spPr>
          <a:xfrm>
            <a:off x="-976179" y="6578914"/>
            <a:ext cx="941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 n f o @ w e b s a n k a l p . c o m   |  9 3 2 6 8 2 5 8 9 5  |  w </a:t>
            </a:r>
            <a:r>
              <a:rPr lang="en-US" sz="1400" dirty="0" err="1"/>
              <a:t>w</a:t>
            </a:r>
            <a:r>
              <a:rPr lang="en-US" sz="1400" dirty="0"/>
              <a:t> </a:t>
            </a:r>
            <a:r>
              <a:rPr lang="en-US" sz="1400" dirty="0" err="1"/>
              <a:t>w</a:t>
            </a:r>
            <a:r>
              <a:rPr lang="en-US" sz="1400" dirty="0"/>
              <a:t> . w e b s a n k a l p . c o m</a:t>
            </a:r>
          </a:p>
        </p:txBody>
      </p:sp>
      <p:pic>
        <p:nvPicPr>
          <p:cNvPr id="4" name="Picture 3">
            <a:hlinkClick r:id="rId81"/>
            <a:extLst>
              <a:ext uri="{FF2B5EF4-FFF2-40B4-BE49-F238E27FC236}">
                <a16:creationId xmlns:a16="http://schemas.microsoft.com/office/drawing/2014/main" xmlns="" id="{4A4FF47C-3EB0-EEFC-D543-C69EE34F9D09}"/>
              </a:ext>
            </a:extLst>
          </p:cNvPr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35" y="6241350"/>
            <a:ext cx="865046" cy="3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BAD298DA-F4BD-A43F-34AF-E0DB86441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8">
            <a:extLst>
              <a:ext uri="{FF2B5EF4-FFF2-40B4-BE49-F238E27FC236}">
                <a16:creationId xmlns:a16="http://schemas.microsoft.com/office/drawing/2014/main" xmlns="" id="{B9C04B27-117D-57A6-09A3-2F7FD37F2A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xmlns="" id="{406F8859-9275-EF0D-8863-2EC5D690EC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32">
            <a:extLst>
              <a:ext uri="{FF2B5EF4-FFF2-40B4-BE49-F238E27FC236}">
                <a16:creationId xmlns:a16="http://schemas.microsoft.com/office/drawing/2014/main" xmlns="" id="{EB3D6923-06F2-CB8E-4922-0D2E1B7CEF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</a:t>
            </a:r>
            <a:endParaRPr lang="en-US" dirty="0"/>
          </a:p>
        </p:txBody>
      </p:sp>
      <p:sp>
        <p:nvSpPr>
          <p:cNvPr id="10" name="Parallelogram 2">
            <a:extLst>
              <a:ext uri="{FF2B5EF4-FFF2-40B4-BE49-F238E27FC236}">
                <a16:creationId xmlns:a16="http://schemas.microsoft.com/office/drawing/2014/main" xmlns="" id="{D9C3E01B-8E48-8650-C1D9-593DFDD526D1}"/>
              </a:ext>
            </a:extLst>
          </p:cNvPr>
          <p:cNvSpPr/>
          <p:nvPr/>
        </p:nvSpPr>
        <p:spPr>
          <a:xfrm flipH="1" flipV="1">
            <a:off x="7346936" y="6629931"/>
            <a:ext cx="4943915" cy="338554"/>
          </a:xfrm>
          <a:custGeom>
            <a:avLst/>
            <a:gdLst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502785 w 4547870"/>
              <a:gd name="connsiteY3" fmla="*/ 180340 h 180340"/>
              <a:gd name="connsiteX4" fmla="*/ 0 w 4547870"/>
              <a:gd name="connsiteY4" fmla="*/ 180340 h 180340"/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358406 w 4547870"/>
              <a:gd name="connsiteY3" fmla="*/ 174324 h 180340"/>
              <a:gd name="connsiteX4" fmla="*/ 0 w 4547870"/>
              <a:gd name="connsiteY4" fmla="*/ 180340 h 18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7870" h="180340">
                <a:moveTo>
                  <a:pt x="0" y="180340"/>
                </a:moveTo>
                <a:lnTo>
                  <a:pt x="45085" y="0"/>
                </a:lnTo>
                <a:lnTo>
                  <a:pt x="4547870" y="0"/>
                </a:lnTo>
                <a:lnTo>
                  <a:pt x="4358406" y="174324"/>
                </a:lnTo>
                <a:lnTo>
                  <a:pt x="0" y="180340"/>
                </a:lnTo>
                <a:close/>
              </a:path>
            </a:pathLst>
          </a:cu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B2C1A5C-42BF-B12A-8C58-53B3D281E3C5}"/>
              </a:ext>
            </a:extLst>
          </p:cNvPr>
          <p:cNvSpPr txBox="1"/>
          <p:nvPr/>
        </p:nvSpPr>
        <p:spPr>
          <a:xfrm>
            <a:off x="7705510" y="6607618"/>
            <a:ext cx="43541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</a:rPr>
              <a:t>P u n e     |    S a m b h a j I n a g a r    |    N a s h I k    |    M u m b a </a:t>
            </a:r>
            <a:r>
              <a:rPr lang="en-US" sz="1100" b="1" dirty="0" err="1">
                <a:solidFill>
                  <a:schemeClr val="bg1"/>
                </a:solidFill>
              </a:rPr>
              <a:t>i</a:t>
            </a:r>
            <a:endParaRPr lang="en-US" sz="1100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855CF261-3D5B-5E90-7B6D-CC4C48A07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44189"/>
              </p:ext>
            </p:extLst>
          </p:nvPr>
        </p:nvGraphicFramePr>
        <p:xfrm>
          <a:off x="332197" y="879560"/>
          <a:ext cx="11600568" cy="490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428">
                  <a:extLst>
                    <a:ext uri="{9D8B030D-6E8A-4147-A177-3AD203B41FA5}">
                      <a16:colId xmlns:a16="http://schemas.microsoft.com/office/drawing/2014/main" xmlns="" val="3538161023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1488340020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39846297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061837278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893817845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542458222"/>
                    </a:ext>
                  </a:extLst>
                </a:gridCol>
              </a:tblGrid>
              <a:tr h="24517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1455681"/>
                  </a:ext>
                </a:extLst>
              </a:tr>
              <a:tr h="24517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4873421"/>
                  </a:ext>
                </a:extLst>
              </a:tr>
            </a:tbl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C9B62C0D-2EAB-5F33-FF76-A3696CF07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60" y="120737"/>
            <a:ext cx="2202331" cy="621027"/>
          </a:xfrm>
          <a:prstGeom prst="rect">
            <a:avLst/>
          </a:prstGeom>
        </p:spPr>
      </p:pic>
      <p:pic>
        <p:nvPicPr>
          <p:cNvPr id="50" name="Picture 49">
            <a:hlinkClick r:id="rId4" action="ppaction://hlinksldjump"/>
            <a:extLst>
              <a:ext uri="{FF2B5EF4-FFF2-40B4-BE49-F238E27FC236}">
                <a16:creationId xmlns:a16="http://schemas.microsoft.com/office/drawing/2014/main" xmlns="" id="{7E7CB139-353C-FD0F-1759-84E17A114B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65" y="93606"/>
            <a:ext cx="622003" cy="622003"/>
          </a:xfrm>
          <a:prstGeom prst="rect">
            <a:avLst/>
          </a:prstGeom>
        </p:spPr>
      </p:pic>
      <p:sp>
        <p:nvSpPr>
          <p:cNvPr id="31" name="TextBox 30">
            <a:hlinkClick r:id="rId6"/>
            <a:extLst>
              <a:ext uri="{FF2B5EF4-FFF2-40B4-BE49-F238E27FC236}">
                <a16:creationId xmlns:a16="http://schemas.microsoft.com/office/drawing/2014/main" xmlns="" id="{93E5DD0E-E43C-3CB2-1AC8-32C1AF07353F}"/>
              </a:ext>
            </a:extLst>
          </p:cNvPr>
          <p:cNvSpPr txBox="1"/>
          <p:nvPr/>
        </p:nvSpPr>
        <p:spPr>
          <a:xfrm>
            <a:off x="2353530" y="5160106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Cash Drawers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Value Line &amp; Rugged Series</a:t>
            </a:r>
            <a:endParaRPr lang="en-US" sz="14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TextBox 46">
            <a:hlinkClick r:id="rId7"/>
            <a:extLst>
              <a:ext uri="{FF2B5EF4-FFF2-40B4-BE49-F238E27FC236}">
                <a16:creationId xmlns:a16="http://schemas.microsoft.com/office/drawing/2014/main" xmlns="" id="{F753AE3F-AE98-41A1-E9EA-2C8AD0D74A4E}"/>
              </a:ext>
            </a:extLst>
          </p:cNvPr>
          <p:cNvSpPr txBox="1"/>
          <p:nvPr/>
        </p:nvSpPr>
        <p:spPr>
          <a:xfrm>
            <a:off x="8143386" y="2717919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Self Service Kiosks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15.6 to 32 Inch Systems</a:t>
            </a:r>
          </a:p>
        </p:txBody>
      </p:sp>
      <p:sp>
        <p:nvSpPr>
          <p:cNvPr id="48" name="TextBox 47">
            <a:hlinkClick r:id="rId8"/>
            <a:extLst>
              <a:ext uri="{FF2B5EF4-FFF2-40B4-BE49-F238E27FC236}">
                <a16:creationId xmlns:a16="http://schemas.microsoft.com/office/drawing/2014/main" xmlns="" id="{3A2EB0EF-9C25-754F-A25B-E6EA47C72090}"/>
              </a:ext>
            </a:extLst>
          </p:cNvPr>
          <p:cNvSpPr txBox="1"/>
          <p:nvPr/>
        </p:nvSpPr>
        <p:spPr>
          <a:xfrm>
            <a:off x="577545" y="5153554"/>
            <a:ext cx="145745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POS Printers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Value Line &amp; Rugged Series</a:t>
            </a:r>
          </a:p>
        </p:txBody>
      </p:sp>
      <p:sp>
        <p:nvSpPr>
          <p:cNvPr id="22" name="TextBox 21">
            <a:hlinkClick r:id="rId9"/>
            <a:extLst>
              <a:ext uri="{FF2B5EF4-FFF2-40B4-BE49-F238E27FC236}">
                <a16:creationId xmlns:a16="http://schemas.microsoft.com/office/drawing/2014/main" xmlns="" id="{3F8800D7-82BD-15CA-4556-A1D5F8259076}"/>
              </a:ext>
            </a:extLst>
          </p:cNvPr>
          <p:cNvSpPr txBox="1"/>
          <p:nvPr/>
        </p:nvSpPr>
        <p:spPr>
          <a:xfrm>
            <a:off x="6112209" y="5158996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Barcode Scanners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Advanced Retail Barcode Scanners</a:t>
            </a:r>
          </a:p>
        </p:txBody>
      </p:sp>
      <p:sp>
        <p:nvSpPr>
          <p:cNvPr id="11" name="TextBox 10">
            <a:hlinkClick r:id="rId10"/>
            <a:extLst>
              <a:ext uri="{FF2B5EF4-FFF2-40B4-BE49-F238E27FC236}">
                <a16:creationId xmlns:a16="http://schemas.microsoft.com/office/drawing/2014/main" xmlns="" id="{7728F555-B11F-7FEA-5DF6-F331A5152739}"/>
              </a:ext>
            </a:extLst>
          </p:cNvPr>
          <p:cNvSpPr txBox="1"/>
          <p:nvPr/>
        </p:nvSpPr>
        <p:spPr>
          <a:xfrm>
            <a:off x="2546474" y="2719867"/>
            <a:ext cx="13211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All in One POS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Windows &amp; Android 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D77D373-400D-17FA-5930-B3534FEF69FD}"/>
              </a:ext>
            </a:extLst>
          </p:cNvPr>
          <p:cNvSpPr txBox="1"/>
          <p:nvPr/>
        </p:nvSpPr>
        <p:spPr>
          <a:xfrm>
            <a:off x="-976179" y="6578914"/>
            <a:ext cx="941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i n f o @ w e b s a n k a l p . c o m   |  9 3 2 6 8 2 5 8 9 5  |  w </a:t>
            </a:r>
            <a:r>
              <a:rPr lang="en-US" sz="1400" dirty="0" err="1">
                <a:solidFill>
                  <a:srgbClr val="002060"/>
                </a:solidFill>
              </a:rPr>
              <a:t>w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w</a:t>
            </a:r>
            <a:r>
              <a:rPr lang="en-US" sz="1400" dirty="0">
                <a:solidFill>
                  <a:srgbClr val="002060"/>
                </a:solidFill>
              </a:rPr>
              <a:t> . w e b s a n k a l p . c o m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xmlns="" id="{DE7AFF90-377A-F23A-E29A-775CDE8F93C1}"/>
              </a:ext>
            </a:extLst>
          </p:cNvPr>
          <p:cNvSpPr txBox="1">
            <a:spLocks/>
          </p:cNvSpPr>
          <p:nvPr/>
        </p:nvSpPr>
        <p:spPr>
          <a:xfrm>
            <a:off x="240821" y="136471"/>
            <a:ext cx="8069802" cy="565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spc="-50" baseline="0">
                <a:solidFill>
                  <a:srgbClr val="FFFFF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002060"/>
                </a:solidFill>
              </a:rPr>
              <a:t> O I N T  O F  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>
                <a:solidFill>
                  <a:srgbClr val="002060"/>
                </a:solidFill>
              </a:rPr>
              <a:t> A L E S  ( </a:t>
            </a:r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002060"/>
                </a:solidFill>
              </a:rPr>
              <a:t> O  S )</a:t>
            </a:r>
            <a:endParaRPr lang="en-US" sz="4000" dirty="0">
              <a:solidFill>
                <a:srgbClr val="00206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B8EFA9D-9067-B50C-DC92-D99FB6A15C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6" y="1645532"/>
            <a:ext cx="1245388" cy="12453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A066ACF-8DC8-3304-5CEB-7CDEA5F0E26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33" y="1425391"/>
            <a:ext cx="1372222" cy="13722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EE4B0891-D9A9-946E-5063-CF30B7DBDD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88" y="1075036"/>
            <a:ext cx="1035444" cy="10354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37A32919-FCCF-2F0A-B140-5FC50E30337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935932"/>
            <a:ext cx="1035444" cy="103544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8C9A0F0E-2D02-DD81-17C1-4C58B4FBC63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23" y="1536033"/>
            <a:ext cx="1145635" cy="114563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734E7078-D8FD-852E-F9C8-80B90A477F2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32" y="1115702"/>
            <a:ext cx="1093689" cy="109368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95540382-0F79-FF36-3DDF-7AD31377C27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51" y="651092"/>
            <a:ext cx="1729949" cy="172994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1767C938-950D-53DE-E2BF-943C1DF0E1E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86" y="1583291"/>
            <a:ext cx="1324464" cy="1324464"/>
          </a:xfrm>
          <a:prstGeom prst="rect">
            <a:avLst/>
          </a:prstGeom>
        </p:spPr>
      </p:pic>
      <p:sp>
        <p:nvSpPr>
          <p:cNvPr id="8" name="TextBox 7">
            <a:hlinkClick r:id="rId19"/>
            <a:extLst>
              <a:ext uri="{FF2B5EF4-FFF2-40B4-BE49-F238E27FC236}">
                <a16:creationId xmlns:a16="http://schemas.microsoft.com/office/drawing/2014/main" xmlns="" id="{4AB7F2FD-FD13-DB30-6F1F-433CE993A5C3}"/>
              </a:ext>
            </a:extLst>
          </p:cNvPr>
          <p:cNvSpPr txBox="1"/>
          <p:nvPr/>
        </p:nvSpPr>
        <p:spPr>
          <a:xfrm>
            <a:off x="4604616" y="2717919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POS Box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Fan-Free POS Box</a:t>
            </a:r>
          </a:p>
        </p:txBody>
      </p:sp>
      <p:sp>
        <p:nvSpPr>
          <p:cNvPr id="17" name="TextBox 16">
            <a:hlinkClick r:id="rId20"/>
            <a:extLst>
              <a:ext uri="{FF2B5EF4-FFF2-40B4-BE49-F238E27FC236}">
                <a16:creationId xmlns:a16="http://schemas.microsoft.com/office/drawing/2014/main" xmlns="" id="{C9C2B3FF-DA53-87AA-863C-3F3BC4B1DE0F}"/>
              </a:ext>
            </a:extLst>
          </p:cNvPr>
          <p:cNvSpPr txBox="1"/>
          <p:nvPr/>
        </p:nvSpPr>
        <p:spPr>
          <a:xfrm>
            <a:off x="387591" y="2723618"/>
            <a:ext cx="183736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POS Terminals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10 Inch to 21.5 Inch POS Terminals</a:t>
            </a:r>
          </a:p>
        </p:txBody>
      </p:sp>
      <p:pic>
        <p:nvPicPr>
          <p:cNvPr id="67" name="Picture 66">
            <a:hlinkClick r:id="rId21"/>
            <a:extLst>
              <a:ext uri="{FF2B5EF4-FFF2-40B4-BE49-F238E27FC236}">
                <a16:creationId xmlns:a16="http://schemas.microsoft.com/office/drawing/2014/main" xmlns="" id="{129727A3-EAFA-9640-F0FF-114C8FDB608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65" y="5899086"/>
            <a:ext cx="1401093" cy="593992"/>
          </a:xfrm>
          <a:prstGeom prst="rect">
            <a:avLst/>
          </a:prstGeom>
        </p:spPr>
      </p:pic>
      <p:pic>
        <p:nvPicPr>
          <p:cNvPr id="71" name="Picture 70">
            <a:hlinkClick r:id="rId23"/>
            <a:extLst>
              <a:ext uri="{FF2B5EF4-FFF2-40B4-BE49-F238E27FC236}">
                <a16:creationId xmlns:a16="http://schemas.microsoft.com/office/drawing/2014/main" xmlns="" id="{7CA6034B-8B06-3B8F-5480-18DB37BC3CF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68" y="6021888"/>
            <a:ext cx="1752905" cy="339319"/>
          </a:xfrm>
          <a:prstGeom prst="rect">
            <a:avLst/>
          </a:prstGeom>
        </p:spPr>
      </p:pic>
      <p:pic>
        <p:nvPicPr>
          <p:cNvPr id="73" name="Picture 72">
            <a:hlinkClick r:id="rId25"/>
            <a:extLst>
              <a:ext uri="{FF2B5EF4-FFF2-40B4-BE49-F238E27FC236}">
                <a16:creationId xmlns:a16="http://schemas.microsoft.com/office/drawing/2014/main" xmlns="" id="{8EA3F746-2BDE-30C7-EBF2-84D415E7B46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6" y="5733702"/>
            <a:ext cx="2483828" cy="998756"/>
          </a:xfrm>
          <a:prstGeom prst="rect">
            <a:avLst/>
          </a:prstGeom>
        </p:spPr>
      </p:pic>
      <p:pic>
        <p:nvPicPr>
          <p:cNvPr id="75" name="Picture 74">
            <a:hlinkClick r:id="rId27"/>
            <a:extLst>
              <a:ext uri="{FF2B5EF4-FFF2-40B4-BE49-F238E27FC236}">
                <a16:creationId xmlns:a16="http://schemas.microsoft.com/office/drawing/2014/main" xmlns="" id="{02DFA1A5-DAE9-C809-F2FA-42364E3351A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03" y="5711120"/>
            <a:ext cx="2389988" cy="962955"/>
          </a:xfrm>
          <a:prstGeom prst="rect">
            <a:avLst/>
          </a:prstGeom>
        </p:spPr>
      </p:pic>
      <p:pic>
        <p:nvPicPr>
          <p:cNvPr id="76" name="Picture 75">
            <a:hlinkClick r:id="rId29"/>
            <a:extLst>
              <a:ext uri="{FF2B5EF4-FFF2-40B4-BE49-F238E27FC236}">
                <a16:creationId xmlns:a16="http://schemas.microsoft.com/office/drawing/2014/main" xmlns="" id="{059DF33D-A153-3B36-91E4-51705DE51E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57" y="5887334"/>
            <a:ext cx="2202331" cy="621027"/>
          </a:xfrm>
          <a:prstGeom prst="rect">
            <a:avLst/>
          </a:prstGeom>
        </p:spPr>
      </p:pic>
      <p:sp>
        <p:nvSpPr>
          <p:cNvPr id="46" name="TextBox 45">
            <a:hlinkClick r:id="rId30"/>
            <a:extLst>
              <a:ext uri="{FF2B5EF4-FFF2-40B4-BE49-F238E27FC236}">
                <a16:creationId xmlns:a16="http://schemas.microsoft.com/office/drawing/2014/main" xmlns="" id="{8D0800EF-819E-FA62-A1D2-F99B7A7014B3}"/>
              </a:ext>
            </a:extLst>
          </p:cNvPr>
          <p:cNvSpPr txBox="1"/>
          <p:nvPr/>
        </p:nvSpPr>
        <p:spPr>
          <a:xfrm>
            <a:off x="6224346" y="2732651"/>
            <a:ext cx="17585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Mobile POS 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Windows &amp; Android OS</a:t>
            </a:r>
          </a:p>
          <a:p>
            <a:pPr algn="ctr"/>
            <a:endParaRPr lang="en-US" sz="14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EC4D2898-4A00-F6A4-15B5-2ACD57C21FA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1" y="1111257"/>
            <a:ext cx="1479924" cy="147992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EC815B9E-6F6C-C1D5-44E6-17DA47002295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53" y="1104958"/>
            <a:ext cx="612642" cy="153263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D430ED14-033A-1BEB-9352-8C27206920FF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72" y="1248238"/>
            <a:ext cx="866114" cy="12382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EED7FA7E-F683-A9BD-4347-6624C662C09D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674" y="1358995"/>
            <a:ext cx="1532346" cy="153234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0FA8951B-B26A-2A94-D1C4-50499836FCF0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468" y="892149"/>
            <a:ext cx="1138464" cy="113846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19841CBB-DAD9-39AC-8336-C41EC9595326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74" y="1798194"/>
            <a:ext cx="786893" cy="78689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xmlns="" id="{3A8441A7-41A0-C969-C1A9-457D6FCB5D24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627" y="1004017"/>
            <a:ext cx="680320" cy="680320"/>
          </a:xfrm>
          <a:prstGeom prst="rect">
            <a:avLst/>
          </a:prstGeom>
        </p:spPr>
      </p:pic>
      <p:sp>
        <p:nvSpPr>
          <p:cNvPr id="38" name="TextBox 37">
            <a:hlinkClick r:id="rId38"/>
            <a:extLst>
              <a:ext uri="{FF2B5EF4-FFF2-40B4-BE49-F238E27FC236}">
                <a16:creationId xmlns:a16="http://schemas.microsoft.com/office/drawing/2014/main" xmlns="" id="{B9FBC0BE-A172-6E67-65B4-166029F7D196}"/>
              </a:ext>
            </a:extLst>
          </p:cNvPr>
          <p:cNvSpPr txBox="1"/>
          <p:nvPr/>
        </p:nvSpPr>
        <p:spPr>
          <a:xfrm>
            <a:off x="10061625" y="2717919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POS Monitors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9.7 to 17 Inch Screen Sizes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13E0B96-179E-6F5C-9221-3BE04F941C19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1" y="3933235"/>
            <a:ext cx="1366340" cy="121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18E4CB-DA9D-0F5E-8FB4-A3FA931FFF5E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99" y="3423836"/>
            <a:ext cx="777763" cy="836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6381B4-EFB6-E147-88B5-7A323D6A16C9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3403677"/>
            <a:ext cx="725387" cy="752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1D30170-EB39-3497-F5EC-6A6512D9E9F0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55" y="3637780"/>
            <a:ext cx="1775972" cy="1367365"/>
          </a:xfrm>
          <a:prstGeom prst="rect">
            <a:avLst/>
          </a:prstGeom>
        </p:spPr>
      </p:pic>
      <p:sp>
        <p:nvSpPr>
          <p:cNvPr id="25" name="TextBox 24">
            <a:hlinkClick r:id="rId43"/>
            <a:extLst>
              <a:ext uri="{FF2B5EF4-FFF2-40B4-BE49-F238E27FC236}">
                <a16:creationId xmlns:a16="http://schemas.microsoft.com/office/drawing/2014/main" xmlns="" id="{DF817627-766B-6E1A-0E51-6BEC9BD3CB75}"/>
              </a:ext>
            </a:extLst>
          </p:cNvPr>
          <p:cNvSpPr txBox="1"/>
          <p:nvPr/>
        </p:nvSpPr>
        <p:spPr>
          <a:xfrm>
            <a:off x="4150941" y="5158996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POS Keyboards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Multiple Programmable Keys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E698F8D-25DB-3CB8-117F-2D04DF6325E1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251" y="3468975"/>
            <a:ext cx="1709715" cy="1709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20C7D7F-570B-C41E-31C8-556FE3B74E47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98" y="3691904"/>
            <a:ext cx="1107100" cy="12679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01717560-B9F1-10F0-C15B-650AF17537B1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66" y="3433964"/>
            <a:ext cx="800676" cy="11006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DBA2EB94-7065-2F9F-DEBA-BD6AF94FA5BF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10" y="4482185"/>
            <a:ext cx="395203" cy="577254"/>
          </a:xfrm>
          <a:prstGeom prst="rect">
            <a:avLst/>
          </a:prstGeom>
        </p:spPr>
      </p:pic>
      <p:sp>
        <p:nvSpPr>
          <p:cNvPr id="52" name="TextBox 51">
            <a:hlinkClick r:id="rId48"/>
            <a:extLst>
              <a:ext uri="{FF2B5EF4-FFF2-40B4-BE49-F238E27FC236}">
                <a16:creationId xmlns:a16="http://schemas.microsoft.com/office/drawing/2014/main" xmlns="" id="{76BDFD0C-A36F-ABD6-E7E4-4A31B5B86A12}"/>
              </a:ext>
            </a:extLst>
          </p:cNvPr>
          <p:cNvSpPr txBox="1"/>
          <p:nvPr/>
        </p:nvSpPr>
        <p:spPr>
          <a:xfrm>
            <a:off x="8079873" y="5148285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Swipe Readers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Magnetic Stripe Card Readers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8D25D3AA-FEC5-9240-868A-0264C49410BF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34" y="3472829"/>
            <a:ext cx="1621726" cy="162172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E429E7F9-2742-0D74-8B93-81CD3AF3ADBE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90" y="3114221"/>
            <a:ext cx="2347903" cy="2347903"/>
          </a:xfrm>
          <a:prstGeom prst="rect">
            <a:avLst/>
          </a:prstGeom>
        </p:spPr>
      </p:pic>
      <p:sp>
        <p:nvSpPr>
          <p:cNvPr id="53" name="TextBox 52">
            <a:hlinkClick r:id="rId51"/>
            <a:extLst>
              <a:ext uri="{FF2B5EF4-FFF2-40B4-BE49-F238E27FC236}">
                <a16:creationId xmlns:a16="http://schemas.microsoft.com/office/drawing/2014/main" xmlns="" id="{EDE9FE36-2B25-767F-31FA-F5DDA585361A}"/>
              </a:ext>
            </a:extLst>
          </p:cNvPr>
          <p:cNvSpPr txBox="1"/>
          <p:nvPr/>
        </p:nvSpPr>
        <p:spPr>
          <a:xfrm>
            <a:off x="10092025" y="5158996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Side Attachments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For MSR and Scanners</a:t>
            </a:r>
            <a:endParaRPr lang="en-US" sz="14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3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FBA50FE2-2FE0-11DC-C7AB-E857EEABB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8">
            <a:extLst>
              <a:ext uri="{FF2B5EF4-FFF2-40B4-BE49-F238E27FC236}">
                <a16:creationId xmlns:a16="http://schemas.microsoft.com/office/drawing/2014/main" xmlns="" id="{50565F94-60CE-9E15-9375-A0B500E8CC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xmlns="" id="{DB7FB00B-9E94-4C28-F1FE-248A013ECF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32">
            <a:extLst>
              <a:ext uri="{FF2B5EF4-FFF2-40B4-BE49-F238E27FC236}">
                <a16:creationId xmlns:a16="http://schemas.microsoft.com/office/drawing/2014/main" xmlns="" id="{F308E62F-CFE2-B1C7-A1F6-6FA6528D1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</a:t>
            </a:r>
            <a:endParaRPr lang="en-US" dirty="0"/>
          </a:p>
        </p:txBody>
      </p:sp>
      <p:sp>
        <p:nvSpPr>
          <p:cNvPr id="10" name="Parallelogram 2">
            <a:extLst>
              <a:ext uri="{FF2B5EF4-FFF2-40B4-BE49-F238E27FC236}">
                <a16:creationId xmlns:a16="http://schemas.microsoft.com/office/drawing/2014/main" xmlns="" id="{B92A80DB-33C6-1315-825A-E9D742C6F2BA}"/>
              </a:ext>
            </a:extLst>
          </p:cNvPr>
          <p:cNvSpPr/>
          <p:nvPr/>
        </p:nvSpPr>
        <p:spPr>
          <a:xfrm flipH="1" flipV="1">
            <a:off x="7346936" y="6629931"/>
            <a:ext cx="4943915" cy="338554"/>
          </a:xfrm>
          <a:custGeom>
            <a:avLst/>
            <a:gdLst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502785 w 4547870"/>
              <a:gd name="connsiteY3" fmla="*/ 180340 h 180340"/>
              <a:gd name="connsiteX4" fmla="*/ 0 w 4547870"/>
              <a:gd name="connsiteY4" fmla="*/ 180340 h 180340"/>
              <a:gd name="connsiteX0" fmla="*/ 0 w 4547870"/>
              <a:gd name="connsiteY0" fmla="*/ 180340 h 180340"/>
              <a:gd name="connsiteX1" fmla="*/ 45085 w 4547870"/>
              <a:gd name="connsiteY1" fmla="*/ 0 h 180340"/>
              <a:gd name="connsiteX2" fmla="*/ 4547870 w 4547870"/>
              <a:gd name="connsiteY2" fmla="*/ 0 h 180340"/>
              <a:gd name="connsiteX3" fmla="*/ 4358406 w 4547870"/>
              <a:gd name="connsiteY3" fmla="*/ 174324 h 180340"/>
              <a:gd name="connsiteX4" fmla="*/ 0 w 4547870"/>
              <a:gd name="connsiteY4" fmla="*/ 180340 h 18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7870" h="180340">
                <a:moveTo>
                  <a:pt x="0" y="180340"/>
                </a:moveTo>
                <a:lnTo>
                  <a:pt x="45085" y="0"/>
                </a:lnTo>
                <a:lnTo>
                  <a:pt x="4547870" y="0"/>
                </a:lnTo>
                <a:lnTo>
                  <a:pt x="4358406" y="174324"/>
                </a:lnTo>
                <a:lnTo>
                  <a:pt x="0" y="180340"/>
                </a:lnTo>
                <a:close/>
              </a:path>
            </a:pathLst>
          </a:cu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5D9CC1-B32E-1AAD-A543-E37231C6F6B6}"/>
              </a:ext>
            </a:extLst>
          </p:cNvPr>
          <p:cNvSpPr txBox="1"/>
          <p:nvPr/>
        </p:nvSpPr>
        <p:spPr>
          <a:xfrm>
            <a:off x="7705510" y="6607618"/>
            <a:ext cx="43541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</a:rPr>
              <a:t>P u n e     |    S a m b h a j I n a g a r    |    N a s h I k    |    M u m b a </a:t>
            </a:r>
            <a:r>
              <a:rPr lang="en-US" sz="1100" b="1" dirty="0" err="1">
                <a:solidFill>
                  <a:schemeClr val="bg1"/>
                </a:solidFill>
              </a:rPr>
              <a:t>i</a:t>
            </a:r>
            <a:endParaRPr lang="en-US" sz="1100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xmlns="" id="{511A2CBE-0D3C-81E6-F9CF-3BCCD302E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80971"/>
              </p:ext>
            </p:extLst>
          </p:nvPr>
        </p:nvGraphicFramePr>
        <p:xfrm>
          <a:off x="332197" y="879560"/>
          <a:ext cx="11600568" cy="490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428">
                  <a:extLst>
                    <a:ext uri="{9D8B030D-6E8A-4147-A177-3AD203B41FA5}">
                      <a16:colId xmlns:a16="http://schemas.microsoft.com/office/drawing/2014/main" xmlns="" val="3538161023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1488340020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39846297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061837278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893817845"/>
                    </a:ext>
                  </a:extLst>
                </a:gridCol>
                <a:gridCol w="1933428">
                  <a:extLst>
                    <a:ext uri="{9D8B030D-6E8A-4147-A177-3AD203B41FA5}">
                      <a16:colId xmlns:a16="http://schemas.microsoft.com/office/drawing/2014/main" xmlns="" val="3542458222"/>
                    </a:ext>
                  </a:extLst>
                </a:gridCol>
              </a:tblGrid>
              <a:tr h="24517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1455681"/>
                  </a:ext>
                </a:extLst>
              </a:tr>
              <a:tr h="245170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4873421"/>
                  </a:ext>
                </a:extLst>
              </a:tr>
            </a:tbl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005406B-DA35-37D0-8B5B-F90868E4B8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60" y="120737"/>
            <a:ext cx="2202331" cy="621027"/>
          </a:xfrm>
          <a:prstGeom prst="rect">
            <a:avLst/>
          </a:prstGeom>
        </p:spPr>
      </p:pic>
      <p:pic>
        <p:nvPicPr>
          <p:cNvPr id="50" name="Picture 49">
            <a:hlinkClick r:id="rId4" action="ppaction://hlinksldjump"/>
            <a:extLst>
              <a:ext uri="{FF2B5EF4-FFF2-40B4-BE49-F238E27FC236}">
                <a16:creationId xmlns:a16="http://schemas.microsoft.com/office/drawing/2014/main" xmlns="" id="{43F7AB55-2E24-EBA9-243A-577846E17A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65" y="93606"/>
            <a:ext cx="622003" cy="622003"/>
          </a:xfrm>
          <a:prstGeom prst="rect">
            <a:avLst/>
          </a:prstGeom>
        </p:spPr>
      </p:pic>
      <p:sp>
        <p:nvSpPr>
          <p:cNvPr id="31" name="TextBox 30">
            <a:hlinkClick r:id="rId6"/>
            <a:extLst>
              <a:ext uri="{FF2B5EF4-FFF2-40B4-BE49-F238E27FC236}">
                <a16:creationId xmlns:a16="http://schemas.microsoft.com/office/drawing/2014/main" xmlns="" id="{51242A02-9C0A-C740-BDB9-3A7A58C6C20D}"/>
              </a:ext>
            </a:extLst>
          </p:cNvPr>
          <p:cNvSpPr txBox="1"/>
          <p:nvPr/>
        </p:nvSpPr>
        <p:spPr>
          <a:xfrm>
            <a:off x="2353530" y="5160106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Passive Backplane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Single Board Computers</a:t>
            </a:r>
            <a:endParaRPr lang="en-US" sz="14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TextBox 46">
            <a:hlinkClick r:id="rId7"/>
            <a:extLst>
              <a:ext uri="{FF2B5EF4-FFF2-40B4-BE49-F238E27FC236}">
                <a16:creationId xmlns:a16="http://schemas.microsoft.com/office/drawing/2014/main" xmlns="" id="{84412B55-5270-D9FF-F73C-B8C3D001EEF3}"/>
              </a:ext>
            </a:extLst>
          </p:cNvPr>
          <p:cNvSpPr txBox="1"/>
          <p:nvPr/>
        </p:nvSpPr>
        <p:spPr>
          <a:xfrm>
            <a:off x="8054075" y="2717919"/>
            <a:ext cx="19277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Rackmount Chassis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Industrial Grade, Customer Centric</a:t>
            </a:r>
          </a:p>
        </p:txBody>
      </p:sp>
      <p:sp>
        <p:nvSpPr>
          <p:cNvPr id="48" name="TextBox 47">
            <a:hlinkClick r:id="rId8"/>
            <a:extLst>
              <a:ext uri="{FF2B5EF4-FFF2-40B4-BE49-F238E27FC236}">
                <a16:creationId xmlns:a16="http://schemas.microsoft.com/office/drawing/2014/main" xmlns="" id="{CF022656-7054-1149-7CF5-7876210FA34D}"/>
              </a:ext>
            </a:extLst>
          </p:cNvPr>
          <p:cNvSpPr txBox="1"/>
          <p:nvPr/>
        </p:nvSpPr>
        <p:spPr>
          <a:xfrm>
            <a:off x="299906" y="5153554"/>
            <a:ext cx="20127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Industrial Motherboards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Ultimate Performance &amp; Reliability</a:t>
            </a:r>
          </a:p>
        </p:txBody>
      </p:sp>
      <p:sp>
        <p:nvSpPr>
          <p:cNvPr id="22" name="TextBox 21">
            <a:hlinkClick r:id="rId9"/>
            <a:extLst>
              <a:ext uri="{FF2B5EF4-FFF2-40B4-BE49-F238E27FC236}">
                <a16:creationId xmlns:a16="http://schemas.microsoft.com/office/drawing/2014/main" xmlns="" id="{82FFCCF3-F8DB-62B5-6C94-24C47AD3473B}"/>
              </a:ext>
            </a:extLst>
          </p:cNvPr>
          <p:cNvSpPr txBox="1"/>
          <p:nvPr/>
        </p:nvSpPr>
        <p:spPr>
          <a:xfrm>
            <a:off x="6112209" y="5158996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Industrial Panel PC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Competitive &amp; Value Optimized</a:t>
            </a:r>
          </a:p>
        </p:txBody>
      </p:sp>
      <p:sp>
        <p:nvSpPr>
          <p:cNvPr id="11" name="TextBox 10">
            <a:hlinkClick r:id="rId10"/>
            <a:extLst>
              <a:ext uri="{FF2B5EF4-FFF2-40B4-BE49-F238E27FC236}">
                <a16:creationId xmlns:a16="http://schemas.microsoft.com/office/drawing/2014/main" xmlns="" id="{8A37D168-2C84-34D2-E6C8-79D876F98990}"/>
              </a:ext>
            </a:extLst>
          </p:cNvPr>
          <p:cNvSpPr txBox="1"/>
          <p:nvPr/>
        </p:nvSpPr>
        <p:spPr>
          <a:xfrm>
            <a:off x="2244502" y="2719867"/>
            <a:ext cx="192514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Expandable Slot Box PC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Rugged &amp; </a:t>
            </a:r>
            <a:r>
              <a:rPr lang="en-US" sz="900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Fanless</a:t>
            </a:r>
            <a:endParaRPr lang="en-US" sz="9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4483FF-7994-EEC9-C077-B47FF940FF0C}"/>
              </a:ext>
            </a:extLst>
          </p:cNvPr>
          <p:cNvSpPr txBox="1"/>
          <p:nvPr/>
        </p:nvSpPr>
        <p:spPr>
          <a:xfrm>
            <a:off x="-976179" y="6578914"/>
            <a:ext cx="941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2060"/>
                </a:solidFill>
              </a:rPr>
              <a:t>i n f o @ w e b s a n k a l p . c o m   |  9 3 2 6 8 2 5 8 9 5  |  w </a:t>
            </a:r>
            <a:r>
              <a:rPr lang="en-US" sz="1400" dirty="0" err="1">
                <a:solidFill>
                  <a:srgbClr val="002060"/>
                </a:solidFill>
              </a:rPr>
              <a:t>w</a:t>
            </a:r>
            <a:r>
              <a:rPr lang="en-US" sz="1400" dirty="0">
                <a:solidFill>
                  <a:srgbClr val="002060"/>
                </a:solidFill>
              </a:rPr>
              <a:t> </a:t>
            </a:r>
            <a:r>
              <a:rPr lang="en-US" sz="1400" dirty="0" err="1">
                <a:solidFill>
                  <a:srgbClr val="002060"/>
                </a:solidFill>
              </a:rPr>
              <a:t>w</a:t>
            </a:r>
            <a:r>
              <a:rPr lang="en-US" sz="1400" dirty="0">
                <a:solidFill>
                  <a:srgbClr val="002060"/>
                </a:solidFill>
              </a:rPr>
              <a:t> . w e b s a n k a l p . c o m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xmlns="" id="{59307120-A8B9-0B4C-3567-F0277FB4B719}"/>
              </a:ext>
            </a:extLst>
          </p:cNvPr>
          <p:cNvSpPr txBox="1">
            <a:spLocks/>
          </p:cNvSpPr>
          <p:nvPr/>
        </p:nvSpPr>
        <p:spPr>
          <a:xfrm>
            <a:off x="240821" y="136471"/>
            <a:ext cx="8069802" cy="565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spc="-50" baseline="0">
                <a:solidFill>
                  <a:srgbClr val="FFFFF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</a:rPr>
              <a:t>I</a:t>
            </a:r>
            <a:r>
              <a:rPr lang="en-US" sz="3200" dirty="0">
                <a:solidFill>
                  <a:srgbClr val="002060"/>
                </a:solidFill>
              </a:rPr>
              <a:t> N D U S T R I A L  </a:t>
            </a:r>
            <a:r>
              <a:rPr lang="en-US" sz="3200" dirty="0">
                <a:solidFill>
                  <a:srgbClr val="FF0000"/>
                </a:solidFill>
              </a:rPr>
              <a:t>T</a:t>
            </a:r>
            <a:r>
              <a:rPr lang="en-US" sz="3200" dirty="0">
                <a:solidFill>
                  <a:srgbClr val="002060"/>
                </a:solidFill>
              </a:rPr>
              <a:t> O U C H   </a:t>
            </a:r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002060"/>
                </a:solidFill>
              </a:rPr>
              <a:t> A N E L S  &amp;  </a:t>
            </a:r>
            <a:r>
              <a:rPr lang="en-US" sz="3200" dirty="0">
                <a:solidFill>
                  <a:srgbClr val="FF0000"/>
                </a:solidFill>
              </a:rPr>
              <a:t>P</a:t>
            </a:r>
            <a:r>
              <a:rPr lang="en-US" sz="3200" dirty="0">
                <a:solidFill>
                  <a:srgbClr val="002060"/>
                </a:solidFill>
              </a:rPr>
              <a:t> C’S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hlinkClick r:id="rId10"/>
            <a:extLst>
              <a:ext uri="{FF2B5EF4-FFF2-40B4-BE49-F238E27FC236}">
                <a16:creationId xmlns:a16="http://schemas.microsoft.com/office/drawing/2014/main" xmlns="" id="{C966D925-FA9F-0AE0-BB3B-0CF9300BC78A}"/>
              </a:ext>
            </a:extLst>
          </p:cNvPr>
          <p:cNvSpPr txBox="1"/>
          <p:nvPr/>
        </p:nvSpPr>
        <p:spPr>
          <a:xfrm>
            <a:off x="4216627" y="2717919"/>
            <a:ext cx="1880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Industrial IOT Gateway</a:t>
            </a:r>
          </a:p>
          <a:p>
            <a:pPr algn="ctr"/>
            <a:r>
              <a:rPr lang="en-US" sz="10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Compact &amp; Rugged, </a:t>
            </a:r>
            <a:r>
              <a:rPr lang="en-US" sz="1000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Fanless</a:t>
            </a:r>
            <a:endParaRPr lang="en-US" sz="1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>
            <a:hlinkClick r:id="rId10"/>
            <a:extLst>
              <a:ext uri="{FF2B5EF4-FFF2-40B4-BE49-F238E27FC236}">
                <a16:creationId xmlns:a16="http://schemas.microsoft.com/office/drawing/2014/main" xmlns="" id="{B0057898-DBEF-8F07-248C-72B6306BD03E}"/>
              </a:ext>
            </a:extLst>
          </p:cNvPr>
          <p:cNvSpPr txBox="1"/>
          <p:nvPr/>
        </p:nvSpPr>
        <p:spPr>
          <a:xfrm>
            <a:off x="405225" y="2723618"/>
            <a:ext cx="1802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Embedded Box PC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Embedded Computing Technology</a:t>
            </a:r>
          </a:p>
        </p:txBody>
      </p:sp>
      <p:pic>
        <p:nvPicPr>
          <p:cNvPr id="73" name="Picture 72">
            <a:hlinkClick r:id="rId11"/>
            <a:extLst>
              <a:ext uri="{FF2B5EF4-FFF2-40B4-BE49-F238E27FC236}">
                <a16:creationId xmlns:a16="http://schemas.microsoft.com/office/drawing/2014/main" xmlns="" id="{CB3EC437-3FB1-F59B-F9F8-0A0F9438F93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05" y="5734046"/>
            <a:ext cx="2483828" cy="998756"/>
          </a:xfrm>
          <a:prstGeom prst="rect">
            <a:avLst/>
          </a:prstGeom>
        </p:spPr>
      </p:pic>
      <p:pic>
        <p:nvPicPr>
          <p:cNvPr id="75" name="Picture 74">
            <a:hlinkClick r:id="rId13"/>
            <a:extLst>
              <a:ext uri="{FF2B5EF4-FFF2-40B4-BE49-F238E27FC236}">
                <a16:creationId xmlns:a16="http://schemas.microsoft.com/office/drawing/2014/main" xmlns="" id="{6F8288E1-AB8D-0143-8E29-6161536EEE0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756" y="5662860"/>
            <a:ext cx="2389988" cy="962955"/>
          </a:xfrm>
          <a:prstGeom prst="rect">
            <a:avLst/>
          </a:prstGeom>
        </p:spPr>
      </p:pic>
      <p:pic>
        <p:nvPicPr>
          <p:cNvPr id="76" name="Picture 75">
            <a:hlinkClick r:id="rId15"/>
            <a:extLst>
              <a:ext uri="{FF2B5EF4-FFF2-40B4-BE49-F238E27FC236}">
                <a16:creationId xmlns:a16="http://schemas.microsoft.com/office/drawing/2014/main" xmlns="" id="{B9CF0E5E-1C5F-784B-B49F-BD6F77393F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09" y="5887334"/>
            <a:ext cx="2202331" cy="621027"/>
          </a:xfrm>
          <a:prstGeom prst="rect">
            <a:avLst/>
          </a:prstGeom>
        </p:spPr>
      </p:pic>
      <p:sp>
        <p:nvSpPr>
          <p:cNvPr id="46" name="TextBox 45">
            <a:hlinkClick r:id="rId16"/>
            <a:extLst>
              <a:ext uri="{FF2B5EF4-FFF2-40B4-BE49-F238E27FC236}">
                <a16:creationId xmlns:a16="http://schemas.microsoft.com/office/drawing/2014/main" xmlns="" id="{5485003C-9265-599A-C5AE-7658C9006188}"/>
              </a:ext>
            </a:extLst>
          </p:cNvPr>
          <p:cNvSpPr txBox="1"/>
          <p:nvPr/>
        </p:nvSpPr>
        <p:spPr>
          <a:xfrm>
            <a:off x="6224346" y="2732651"/>
            <a:ext cx="17585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Edge AI Systems 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Compact &amp; </a:t>
            </a:r>
            <a:r>
              <a:rPr lang="en-US" sz="900" dirty="0" err="1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Fanless</a:t>
            </a:r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Systems</a:t>
            </a:r>
          </a:p>
          <a:p>
            <a:pPr algn="ctr"/>
            <a:endParaRPr lang="en-US" sz="14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TextBox 37">
            <a:hlinkClick r:id="rId17"/>
            <a:extLst>
              <a:ext uri="{FF2B5EF4-FFF2-40B4-BE49-F238E27FC236}">
                <a16:creationId xmlns:a16="http://schemas.microsoft.com/office/drawing/2014/main" xmlns="" id="{8A93DF32-4C53-020D-EFED-E7E9CA650C26}"/>
              </a:ext>
            </a:extLst>
          </p:cNvPr>
          <p:cNvSpPr txBox="1"/>
          <p:nvPr/>
        </p:nvSpPr>
        <p:spPr>
          <a:xfrm>
            <a:off x="10061625" y="2717919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Industrial PC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Extremely Convenient SBC’s</a:t>
            </a:r>
          </a:p>
        </p:txBody>
      </p:sp>
      <p:sp>
        <p:nvSpPr>
          <p:cNvPr id="25" name="TextBox 24">
            <a:hlinkClick r:id="rId18"/>
            <a:extLst>
              <a:ext uri="{FF2B5EF4-FFF2-40B4-BE49-F238E27FC236}">
                <a16:creationId xmlns:a16="http://schemas.microsoft.com/office/drawing/2014/main" xmlns="" id="{67EF8165-3684-E41A-02CE-843F9678A054}"/>
              </a:ext>
            </a:extLst>
          </p:cNvPr>
          <p:cNvSpPr txBox="1"/>
          <p:nvPr/>
        </p:nvSpPr>
        <p:spPr>
          <a:xfrm>
            <a:off x="4150941" y="5158996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Power Supplies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Stable &amp; High Performance</a:t>
            </a:r>
          </a:p>
        </p:txBody>
      </p:sp>
      <p:sp>
        <p:nvSpPr>
          <p:cNvPr id="52" name="TextBox 51">
            <a:hlinkClick r:id="rId19"/>
            <a:extLst>
              <a:ext uri="{FF2B5EF4-FFF2-40B4-BE49-F238E27FC236}">
                <a16:creationId xmlns:a16="http://schemas.microsoft.com/office/drawing/2014/main" xmlns="" id="{1E10857C-105C-F1C3-ED95-DA13F4E206D1}"/>
              </a:ext>
            </a:extLst>
          </p:cNvPr>
          <p:cNvSpPr txBox="1"/>
          <p:nvPr/>
        </p:nvSpPr>
        <p:spPr>
          <a:xfrm>
            <a:off x="8079873" y="5148285"/>
            <a:ext cx="19330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Industrial Displays</a:t>
            </a:r>
            <a:endParaRPr lang="en-US" sz="10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Sizes From 12 to 55 Inch</a:t>
            </a:r>
          </a:p>
        </p:txBody>
      </p:sp>
      <p:sp>
        <p:nvSpPr>
          <p:cNvPr id="53" name="TextBox 52">
            <a:hlinkClick r:id="rId20"/>
            <a:extLst>
              <a:ext uri="{FF2B5EF4-FFF2-40B4-BE49-F238E27FC236}">
                <a16:creationId xmlns:a16="http://schemas.microsoft.com/office/drawing/2014/main" xmlns="" id="{8CDC3407-0A01-1424-25F0-059CC48125FD}"/>
              </a:ext>
            </a:extLst>
          </p:cNvPr>
          <p:cNvSpPr txBox="1"/>
          <p:nvPr/>
        </p:nvSpPr>
        <p:spPr>
          <a:xfrm>
            <a:off x="10092025" y="5158996"/>
            <a:ext cx="17585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Network Appliance</a:t>
            </a:r>
          </a:p>
          <a:p>
            <a:pPr algn="ctr"/>
            <a:r>
              <a:rPr lang="en-US" sz="900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Custom Network Appliance</a:t>
            </a:r>
            <a:endParaRPr lang="en-US" sz="14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8D2BF7-C234-AEAC-A662-DE1BB775D05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5" y="1489201"/>
            <a:ext cx="1686692" cy="932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949DD5B-4A62-77E7-7D7A-325E3CBBFCC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34" y="1097558"/>
            <a:ext cx="1494989" cy="14949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2BD4BD0-06A4-DC3A-CEB7-D009B127156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13" y="1333667"/>
            <a:ext cx="1758599" cy="12438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7AA00A44-B8EE-D6C0-EA30-6EE723E5838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707" y="1311446"/>
            <a:ext cx="1808238" cy="12657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21C9F67E-8C71-8C99-5C27-FD1919F2D480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465" y="1502661"/>
            <a:ext cx="1680971" cy="924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2C7442-401A-6DFF-BB96-A71F9CBDA7E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150" y="1553179"/>
            <a:ext cx="1733548" cy="868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6FC7A0-AA97-2F1A-4946-3AE0D97D485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57" y="3549619"/>
            <a:ext cx="1549627" cy="1549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1947D6-421F-EFE0-66EB-9CA64117505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96" y="3344012"/>
            <a:ext cx="1549627" cy="15496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9D45F0-6298-57AC-D6A6-274D5FB31B13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70" y="4711759"/>
            <a:ext cx="1097196" cy="5354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2927877-13B0-AB32-97B5-AC51D578BCA2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13" y="3393520"/>
            <a:ext cx="1758599" cy="11395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3AA4CC10-E76A-B7AE-988B-A6A162BEF858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5416">
            <a:off x="4515933" y="4310001"/>
            <a:ext cx="1321503" cy="9514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B5F2F710-BB92-E1DA-5FFA-DA5BE993192A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43" y="3488592"/>
            <a:ext cx="1758599" cy="17585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61BE780F-59B5-BC1A-1C27-B2059FCBADDA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51" y="3727270"/>
            <a:ext cx="2175197" cy="12833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D451318-5928-DEDD-ED0E-F654EF96E1D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39" y="3864678"/>
            <a:ext cx="1585492" cy="928999"/>
          </a:xfrm>
          <a:prstGeom prst="rect">
            <a:avLst/>
          </a:prstGeom>
        </p:spPr>
      </p:pic>
      <p:pic>
        <p:nvPicPr>
          <p:cNvPr id="42" name="Picture 41">
            <a:hlinkClick r:id="rId35"/>
            <a:extLst>
              <a:ext uri="{FF2B5EF4-FFF2-40B4-BE49-F238E27FC236}">
                <a16:creationId xmlns:a16="http://schemas.microsoft.com/office/drawing/2014/main" xmlns="" id="{2E261BC4-61D4-64A6-B21F-934C2CF80672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6" y="5710485"/>
            <a:ext cx="2687276" cy="8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1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BDCECDC-EEE3-4128-AA5E-82A8C0879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365BF64-4B30-4125-9A30-A1B08C80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32" y="2987672"/>
            <a:ext cx="5151120" cy="1547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260EDE0-989C-4E16-AF94-F652294D8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D4305886-8ACA-4ED6-AA5B-215F6D74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32" y="5352512"/>
            <a:ext cx="3624349" cy="114300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rgbClr val="FFFFFF"/>
                </a:solidFill>
              </a:rPr>
              <a:t>Questions?</a:t>
            </a:r>
          </a:p>
          <a:p>
            <a:pPr marL="0" indent="0">
              <a:buNone/>
            </a:pPr>
            <a:r>
              <a:rPr lang="en-US" sz="1600" cap="all" spc="200" dirty="0">
                <a:solidFill>
                  <a:srgbClr val="FFFFFF"/>
                </a:solidFill>
              </a:rPr>
              <a:t>Email: info@websankalp.com</a:t>
            </a:r>
          </a:p>
          <a:p>
            <a:pPr marL="0" indent="0">
              <a:buNone/>
            </a:pPr>
            <a:r>
              <a:rPr lang="en-US" sz="1600" cap="all" spc="200" dirty="0">
                <a:solidFill>
                  <a:srgbClr val="FFFFFF"/>
                </a:solidFill>
              </a:rPr>
              <a:t>Call: 9326825895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1ABDDC-EAAF-55F7-45E3-DBA312C62C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08" y="457072"/>
            <a:ext cx="1198944" cy="1198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7A5983-A891-B631-426A-970743211E27}"/>
              </a:ext>
            </a:extLst>
          </p:cNvPr>
          <p:cNvSpPr txBox="1"/>
          <p:nvPr/>
        </p:nvSpPr>
        <p:spPr>
          <a:xfrm>
            <a:off x="5659152" y="5114996"/>
            <a:ext cx="60960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3400" dirty="0">
                <a:solidFill>
                  <a:schemeClr val="bg1"/>
                </a:solidFill>
                <a:latin typeface="Britannic Bold" panose="020B0903060703020204" pitchFamily="34" charset="0"/>
              </a:rPr>
              <a:t>WebSankalp Technologies</a:t>
            </a:r>
          </a:p>
          <a:p>
            <a:pPr algn="r"/>
            <a:endParaRPr lang="en-IN" sz="500" b="1" dirty="0">
              <a:solidFill>
                <a:schemeClr val="bg1"/>
              </a:solidFill>
            </a:endParaRPr>
          </a:p>
          <a:p>
            <a:pPr algn="r"/>
            <a:r>
              <a:rPr lang="en-IN" sz="1500" b="1" dirty="0" err="1">
                <a:solidFill>
                  <a:schemeClr val="bg1"/>
                </a:solidFill>
              </a:rPr>
              <a:t>Regd</a:t>
            </a:r>
            <a:r>
              <a:rPr lang="en-IN" sz="1500" b="1" dirty="0">
                <a:solidFill>
                  <a:schemeClr val="bg1"/>
                </a:solidFill>
              </a:rPr>
              <a:t> Office:</a:t>
            </a:r>
            <a:r>
              <a:rPr lang="en-IN" sz="1500" dirty="0">
                <a:solidFill>
                  <a:schemeClr val="bg1"/>
                </a:solidFill>
              </a:rPr>
              <a:t> E 104, Savali Homes, </a:t>
            </a:r>
            <a:r>
              <a:rPr lang="en-IN" sz="1500" dirty="0" err="1">
                <a:solidFill>
                  <a:schemeClr val="bg1"/>
                </a:solidFill>
              </a:rPr>
              <a:t>Uruli</a:t>
            </a:r>
            <a:r>
              <a:rPr lang="en-IN" sz="1500" dirty="0">
                <a:solidFill>
                  <a:schemeClr val="bg1"/>
                </a:solidFill>
              </a:rPr>
              <a:t> Devachi, Pune - 412308</a:t>
            </a:r>
          </a:p>
          <a:p>
            <a:pPr algn="r"/>
            <a:r>
              <a:rPr lang="en-IN" sz="1500" b="1" dirty="0">
                <a:solidFill>
                  <a:schemeClr val="bg1"/>
                </a:solidFill>
              </a:rPr>
              <a:t>Sales Office:</a:t>
            </a:r>
            <a:r>
              <a:rPr lang="en-IN" sz="1500" dirty="0">
                <a:solidFill>
                  <a:schemeClr val="bg1"/>
                </a:solidFill>
              </a:rPr>
              <a:t> A701, Fortuna Society, Dhayari, Pune – 411041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170536B-84D4-F4AD-F326-C6DD426C4B39}"/>
              </a:ext>
            </a:extLst>
          </p:cNvPr>
          <p:cNvSpPr txBox="1"/>
          <p:nvPr/>
        </p:nvSpPr>
        <p:spPr>
          <a:xfrm>
            <a:off x="7592939" y="6427780"/>
            <a:ext cx="41622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200" b="1" dirty="0">
                <a:solidFill>
                  <a:schemeClr val="bg1"/>
                </a:solidFill>
                <a:latin typeface="Bahnschrift SemiBold" pitchFamily="34" charset="0"/>
              </a:rPr>
              <a:t>Associate Company: iAIDC Technologies Private Limited</a:t>
            </a:r>
          </a:p>
        </p:txBody>
      </p:sp>
    </p:spTree>
    <p:extLst>
      <p:ext uri="{BB962C8B-B14F-4D97-AF65-F5344CB8AC3E}">
        <p14:creationId xmlns:p14="http://schemas.microsoft.com/office/powerpoint/2010/main" val="41279713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lassic Company All Hands_Win32_MS v3" id="{1F352A5D-0EBE-49A2-9FF7-DEF81AB6F3C6}" vid="{D35781EA-2188-4D84-8966-791644CE13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E879E6-8FFE-4154-8F2A-F7518B89B376}">
  <ds:schemaRefs>
    <ds:schemaRef ds:uri="http://purl.org/dc/terms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company all hands presentation</Template>
  <TotalTime>1592</TotalTime>
  <Words>1046</Words>
  <Application>Microsoft Office PowerPoint</Application>
  <PresentationFormat>Custom</PresentationFormat>
  <Paragraphs>150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RetrospectVTI</vt:lpstr>
      <vt:lpstr>WebSankalp Technologies</vt:lpstr>
      <vt:lpstr>About WebSankalp</vt:lpstr>
      <vt:lpstr>P R O D U C T S  &amp;  S O L U T I O N S</vt:lpstr>
      <vt:lpstr>B A R C O D E  &amp;  R F I D  ( A I D C )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</dc:title>
  <dc:creator>Sohan</dc:creator>
  <cp:lastModifiedBy>good day</cp:lastModifiedBy>
  <cp:revision>82</cp:revision>
  <cp:lastPrinted>2025-09-17T06:57:26Z</cp:lastPrinted>
  <dcterms:created xsi:type="dcterms:W3CDTF">2024-05-21T12:50:41Z</dcterms:created>
  <dcterms:modified xsi:type="dcterms:W3CDTF">2025-09-29T11:23:04Z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